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7" r:id="rId2"/>
  </p:sldMasterIdLst>
  <p:notesMasterIdLst>
    <p:notesMasterId r:id="rId59"/>
  </p:notesMasterIdLst>
  <p:sldIdLst>
    <p:sldId id="257" r:id="rId3"/>
    <p:sldId id="258" r:id="rId4"/>
    <p:sldId id="312" r:id="rId5"/>
    <p:sldId id="260" r:id="rId6"/>
    <p:sldId id="261" r:id="rId7"/>
    <p:sldId id="262" r:id="rId8"/>
    <p:sldId id="263" r:id="rId9"/>
    <p:sldId id="264" r:id="rId10"/>
    <p:sldId id="265" r:id="rId11"/>
    <p:sldId id="268" r:id="rId12"/>
    <p:sldId id="269" r:id="rId13"/>
    <p:sldId id="270" r:id="rId14"/>
    <p:sldId id="271" r:id="rId15"/>
    <p:sldId id="399" r:id="rId16"/>
    <p:sldId id="359" r:id="rId17"/>
    <p:sldId id="334" r:id="rId18"/>
    <p:sldId id="342" r:id="rId19"/>
    <p:sldId id="343" r:id="rId20"/>
    <p:sldId id="355" r:id="rId21"/>
    <p:sldId id="332" r:id="rId22"/>
    <p:sldId id="283" r:id="rId23"/>
    <p:sldId id="344" r:id="rId24"/>
    <p:sldId id="345" r:id="rId25"/>
    <p:sldId id="346" r:id="rId26"/>
    <p:sldId id="396" r:id="rId27"/>
    <p:sldId id="397" r:id="rId28"/>
    <p:sldId id="362" r:id="rId29"/>
    <p:sldId id="307" r:id="rId30"/>
    <p:sldId id="309" r:id="rId31"/>
    <p:sldId id="338" r:id="rId32"/>
    <p:sldId id="333" r:id="rId33"/>
    <p:sldId id="401" r:id="rId34"/>
    <p:sldId id="402" r:id="rId35"/>
    <p:sldId id="403" r:id="rId36"/>
    <p:sldId id="340" r:id="rId37"/>
    <p:sldId id="335" r:id="rId38"/>
    <p:sldId id="341" r:id="rId39"/>
    <p:sldId id="404" r:id="rId40"/>
    <p:sldId id="405" r:id="rId41"/>
    <p:sldId id="406" r:id="rId42"/>
    <p:sldId id="278" r:id="rId43"/>
    <p:sldId id="281" r:id="rId44"/>
    <p:sldId id="280" r:id="rId45"/>
    <p:sldId id="288" r:id="rId46"/>
    <p:sldId id="339" r:id="rId47"/>
    <p:sldId id="289" r:id="rId48"/>
    <p:sldId id="400" r:id="rId49"/>
    <p:sldId id="372" r:id="rId50"/>
    <p:sldId id="373" r:id="rId51"/>
    <p:sldId id="374" r:id="rId52"/>
    <p:sldId id="375" r:id="rId53"/>
    <p:sldId id="376" r:id="rId54"/>
    <p:sldId id="297" r:id="rId55"/>
    <p:sldId id="300" r:id="rId56"/>
    <p:sldId id="302" r:id="rId57"/>
    <p:sldId id="303" r:id="rId58"/>
  </p:sldIdLst>
  <p:sldSz cx="9144000" cy="5143500" type="screen16x9"/>
  <p:notesSz cx="6858000" cy="9144000"/>
  <p:embeddedFontLst>
    <p:embeddedFont>
      <p:font typeface="AkayaTelivigala" panose="020F050202020403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Helvetica Neue" panose="02000503000000020004" pitchFamily="2"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24">
          <p15:clr>
            <a:srgbClr val="A4A3A4"/>
          </p15:clr>
        </p15:guide>
        <p15:guide id="2" pos="380">
          <p15:clr>
            <a:srgbClr val="9AA0A6"/>
          </p15:clr>
        </p15:guide>
        <p15:guide id="3" orient="horz" pos="2041">
          <p15:clr>
            <a:srgbClr val="9AA0A6"/>
          </p15:clr>
        </p15:guide>
        <p15:guide id="4" orient="horz" pos="2169">
          <p15:clr>
            <a:srgbClr val="9AA0A6"/>
          </p15:clr>
        </p15:guide>
        <p15:guide id="5" pos="3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F40"/>
    <a:srgbClr val="FF9D54"/>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9E00E-254B-42B5-9FED-D0DB1D54CBD8}">
  <a:tblStyle styleId="{9F59E00E-254B-42B5-9FED-D0DB1D54C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32"/>
    <p:restoredTop sz="97146"/>
  </p:normalViewPr>
  <p:slideViewPr>
    <p:cSldViewPr snapToGrid="0">
      <p:cViewPr varScale="1">
        <p:scale>
          <a:sx n="208" d="100"/>
          <a:sy n="208" d="100"/>
        </p:scale>
        <p:origin x="248" y="184"/>
      </p:cViewPr>
      <p:guideLst>
        <p:guide pos="1724"/>
        <p:guide pos="380"/>
        <p:guide orient="horz" pos="2041"/>
        <p:guide orient="horz" pos="2169"/>
        <p:guide pos="33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baa635cc9_0_5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2baa635cc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a1700b9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a1700b9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08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228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719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05d12f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05d12f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8388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921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6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9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72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65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36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36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743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3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319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88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226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30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976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3a70745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3a70745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05d12f4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305d12f4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2baa635cc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2baa635cc9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331324f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94" name="Google Shape;294;g22a33132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3a7074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305d12f47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305d12f47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aa635cc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aa635cc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Давайте поближе познакомимся с ОТУС.</a:t>
            </a:r>
            <a:endParaRPr sz="1400">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ОТУС задумывался как компания, которая позволяет обучаться у опытных специалистов высокого уровня в различных областях IT, каждого из которых мы обучаем, как эффективно преподавать.</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Мы сторонники обучения у практиков, а не теоретиков, поэтому все наши преподаватели являются действующими специалистами, что позволяет им постоянно быть в курсе лучших решений и оперативно дополнять программу необходимыми изменениями.</a:t>
            </a:r>
            <a:endParaRPr sz="1400">
              <a:solidFill>
                <a:schemeClr val="dk1"/>
              </a:solidFill>
            </a:endParaRPr>
          </a:p>
          <a:p>
            <a:pPr marL="0" lvl="0" indent="0" algn="l" rtl="0">
              <a:lnSpc>
                <a:spcPct val="115000"/>
              </a:lnSpc>
              <a:spcBef>
                <a:spcPts val="0"/>
              </a:spcBef>
              <a:spcAft>
                <a:spcPts val="1000"/>
              </a:spcAft>
              <a:buClr>
                <a:schemeClr val="dk1"/>
              </a:buClr>
              <a:buSzPts val="1100"/>
              <a:buFont typeface="Arial"/>
              <a:buNone/>
            </a:pPr>
            <a:r>
              <a:rPr lang="ru" sz="1400">
                <a:solidFill>
                  <a:schemeClr val="dk1"/>
                </a:solidFill>
              </a:rPr>
              <a:t>Изначально мы создавали курсы для повышения квалификации действующих специалистов в области IT, но стали получать множество запросов на обучение с нуля, поэтому сейчас мы даем возможность любому замотивированному человеку освоить специальность в области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05d12f47_1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a:solidFill>
                  <a:schemeClr val="dk1"/>
                </a:solidFill>
              </a:rPr>
              <a:t>В связи с тем, что OTUS имеет образовательную лицензию, поэтому наши курсы являются программами повышения квалификации и профессиональной переподготовки. </a:t>
            </a:r>
            <a:endParaRPr sz="1400">
              <a:solidFill>
                <a:schemeClr val="dk1"/>
              </a:solidFill>
            </a:endParaRPr>
          </a:p>
          <a:p>
            <a:pPr marL="0" lvl="0" indent="0" algn="l" rtl="0">
              <a:spcBef>
                <a:spcPts val="0"/>
              </a:spcBef>
              <a:spcAft>
                <a:spcPts val="0"/>
              </a:spcAft>
              <a:buNone/>
            </a:pPr>
            <a:r>
              <a:rPr lang="ru" sz="1400"/>
              <a:t>Программы курсов в OTUS разрабатываются на основе того, что требуется на данный момент на кадровом рынке в топовые компании. </a:t>
            </a:r>
            <a:endParaRPr/>
          </a:p>
        </p:txBody>
      </p:sp>
      <p:sp>
        <p:nvSpPr>
          <p:cNvPr id="339" name="Google Shape;339;gf305d12f4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47"/>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93" name="Google Shape;193;p47"/>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4" name="Google Shape;194;p47"/>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7" name="Google Shape;1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50"/>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4"/>
        <p:cNvGrpSpPr/>
        <p:nvPr/>
      </p:nvGrpSpPr>
      <p:grpSpPr>
        <a:xfrm>
          <a:off x="0" y="0"/>
          <a:ext cx="0" cy="0"/>
          <a:chOff x="0" y="0"/>
          <a:chExt cx="0" cy="0"/>
        </a:xfrm>
      </p:grpSpPr>
      <p:sp>
        <p:nvSpPr>
          <p:cNvPr id="205" name="Google Shape;20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06" name="Google Shape;206;p51"/>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51"/>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8" name="Google Shape;208;p51"/>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09" name="Google Shape;209;p51"/>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10" name="Google Shape;210;p51"/>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11"/>
        <p:cNvGrpSpPr/>
        <p:nvPr/>
      </p:nvGrpSpPr>
      <p:grpSpPr>
        <a:xfrm>
          <a:off x="0" y="0"/>
          <a:ext cx="0" cy="0"/>
          <a:chOff x="0" y="0"/>
          <a:chExt cx="0" cy="0"/>
        </a:xfrm>
      </p:grpSpPr>
      <p:sp>
        <p:nvSpPr>
          <p:cNvPr id="212" name="Google Shape;21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213" name="Google Shape;213;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4" name="Google Shape;214;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53"/>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18" name="Google Shape;218;p53"/>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19"/>
        <p:cNvGrpSpPr/>
        <p:nvPr/>
      </p:nvGrpSpPr>
      <p:grpSpPr>
        <a:xfrm>
          <a:off x="0" y="0"/>
          <a:ext cx="0" cy="0"/>
          <a:chOff x="0" y="0"/>
          <a:chExt cx="0" cy="0"/>
        </a:xfrm>
      </p:grpSpPr>
      <p:sp>
        <p:nvSpPr>
          <p:cNvPr id="220" name="Google Shape;220;p54"/>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4"/>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2" name="Google Shape;222;p54"/>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3" name="Google Shape;223;p5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224" name="Google Shape;2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227"/>
        <p:cNvGrpSpPr/>
        <p:nvPr/>
      </p:nvGrpSpPr>
      <p:grpSpPr>
        <a:xfrm>
          <a:off x="0" y="0"/>
          <a:ext cx="0" cy="0"/>
          <a:chOff x="0" y="0"/>
          <a:chExt cx="0" cy="0"/>
        </a:xfrm>
      </p:grpSpPr>
      <p:sp>
        <p:nvSpPr>
          <p:cNvPr id="228" name="Google Shape;228;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29"/>
        <p:cNvGrpSpPr/>
        <p:nvPr/>
      </p:nvGrpSpPr>
      <p:grpSpPr>
        <a:xfrm>
          <a:off x="0" y="0"/>
          <a:ext cx="0" cy="0"/>
          <a:chOff x="0" y="0"/>
          <a:chExt cx="0" cy="0"/>
        </a:xfrm>
      </p:grpSpPr>
      <p:sp>
        <p:nvSpPr>
          <p:cNvPr id="230" name="Google Shape;23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57"/>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7"/>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58"/>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37"/>
        <p:cNvGrpSpPr/>
        <p:nvPr/>
      </p:nvGrpSpPr>
      <p:grpSpPr>
        <a:xfrm>
          <a:off x="0" y="0"/>
          <a:ext cx="0" cy="0"/>
          <a:chOff x="0" y="0"/>
          <a:chExt cx="0" cy="0"/>
        </a:xfrm>
      </p:grpSpPr>
      <p:sp>
        <p:nvSpPr>
          <p:cNvPr id="238" name="Google Shape;23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59"/>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40" name="Google Shape;240;p59"/>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9"/>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60"/>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246" name="Google Shape;246;p60"/>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jp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87"/>
        <p:cNvGrpSpPr/>
        <p:nvPr/>
      </p:nvGrpSpPr>
      <p:grpSpPr>
        <a:xfrm>
          <a:off x="0" y="0"/>
          <a:ext cx="0" cy="0"/>
          <a:chOff x="0" y="0"/>
          <a:chExt cx="0" cy="0"/>
        </a:xfrm>
      </p:grpSpPr>
      <p:sp>
        <p:nvSpPr>
          <p:cNvPr id="188" name="Google Shape;188;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189" name="Google Shape;189;p46"/>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190" name="Google Shape;1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jpg"/><Relationship Id="rId7" Type="http://schemas.openxmlformats.org/officeDocument/2006/relationships/image" Target="../media/image44.png"/><Relationship Id="rId2"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jpg"/><Relationship Id="rId7" Type="http://schemas.openxmlformats.org/officeDocument/2006/relationships/image" Target="../media/image530.png"/><Relationship Id="rId12" Type="http://schemas.openxmlformats.org/officeDocument/2006/relationships/image" Target="../media/image53.png"/><Relationship Id="rId2"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image" Target="../media/image520.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710.10044" TargetMode="External"/><Relationship Id="rId2" Type="http://schemas.openxmlformats.org/officeDocument/2006/relationships/hyperlink" Target="https://arxiv.org/pdf/1707.06887.pdf" TargetMode="External"/><Relationship Id="rId1" Type="http://schemas.openxmlformats.org/officeDocument/2006/relationships/slideLayout" Target="../slideLayouts/slideLayout3.xml"/><Relationship Id="rId4" Type="http://schemas.openxmlformats.org/officeDocument/2006/relationships/hyperlink" Target="https://arxiv.org/abs/1707.01495"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58" name="Google Shape;258;p6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endParaRPr dirty="0"/>
          </a:p>
          <a:p>
            <a:pPr marL="0" lvl="0" indent="0" algn="l" rtl="0">
              <a:spcBef>
                <a:spcPts val="0"/>
              </a:spcBef>
              <a:spcAft>
                <a:spcPts val="0"/>
              </a:spcAft>
              <a:buClr>
                <a:schemeClr val="dk1"/>
              </a:buClr>
              <a:buSzPts val="1100"/>
              <a:buFont typeface="Arial"/>
              <a:buNone/>
            </a:pPr>
            <a:r>
              <a:rPr lang="en-US" sz="3600" dirty="0"/>
              <a:t>DQN algorithm</a:t>
            </a:r>
            <a:endParaRPr sz="66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Напишите, пожалуйста, в чат подходящую цифру</a:t>
            </a:r>
            <a:endParaRPr/>
          </a:p>
        </p:txBody>
      </p:sp>
      <p:sp>
        <p:nvSpPr>
          <p:cNvPr id="376" name="Google Shape;376;p73"/>
          <p:cNvSpPr txBox="1">
            <a:spLocks noGrp="1"/>
          </p:cNvSpPr>
          <p:nvPr>
            <p:ph type="body" idx="4294967295"/>
          </p:nvPr>
        </p:nvSpPr>
        <p:spPr>
          <a:xfrm>
            <a:off x="567875" y="1930253"/>
            <a:ext cx="4999800" cy="1013700"/>
          </a:xfrm>
          <a:prstGeom prst="rect">
            <a:avLst/>
          </a:prstGeom>
          <a:noFill/>
          <a:ln>
            <a:noFill/>
          </a:ln>
        </p:spPr>
        <p:txBody>
          <a:bodyPr spcFirstLastPara="1" wrap="square" lIns="0" tIns="0" rIns="0" bIns="0" anchor="t" anchorCtr="0">
            <a:normAutofit lnSpcReduction="10000"/>
          </a:bodyPr>
          <a:lstStyle/>
          <a:p>
            <a:pPr marL="0" lvl="0" indent="0" algn="l" rtl="0">
              <a:spcBef>
                <a:spcPts val="0"/>
              </a:spcBef>
              <a:spcAft>
                <a:spcPts val="0"/>
              </a:spcAft>
              <a:buClr>
                <a:schemeClr val="dk1"/>
              </a:buClr>
              <a:buSzPts val="1100"/>
              <a:buFont typeface="Arial"/>
              <a:buNone/>
            </a:pPr>
            <a:r>
              <a:rPr lang="ru" sz="1900" b="1">
                <a:solidFill>
                  <a:srgbClr val="FF7700"/>
                </a:solidFill>
              </a:rPr>
              <a:t>1</a:t>
            </a:r>
            <a:r>
              <a:rPr lang="ru" sz="1900" b="1"/>
              <a:t> -</a:t>
            </a:r>
            <a:r>
              <a:rPr lang="ru" sz="1900"/>
              <a:t> если уже учились у нас в компании </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2</a:t>
            </a:r>
            <a:r>
              <a:rPr lang="ru" sz="1900" b="1"/>
              <a:t> -</a:t>
            </a:r>
            <a:r>
              <a:rPr lang="ru" sz="1900"/>
              <a:t> если НЕ учились, но слышали о нас</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3</a:t>
            </a:r>
            <a:r>
              <a:rPr lang="ru" sz="1900" b="1"/>
              <a:t> -</a:t>
            </a:r>
            <a:r>
              <a:rPr lang="ru" sz="1900"/>
              <a:t> если впервые знакомитесь с OTUS</a:t>
            </a:r>
            <a:endParaRPr sz="1400">
              <a:solidFill>
                <a:srgbClr val="000000"/>
              </a:solidFill>
            </a:endParaRPr>
          </a:p>
        </p:txBody>
      </p:sp>
      <p:pic>
        <p:nvPicPr>
          <p:cNvPr id="377" name="Google Shape;377;p73"/>
          <p:cNvPicPr preferRelativeResize="0"/>
          <p:nvPr/>
        </p:nvPicPr>
        <p:blipFill rotWithShape="1">
          <a:blip r:embed="rId3">
            <a:alphaModFix/>
          </a:blip>
          <a:srcRect/>
          <a:stretch/>
        </p:blipFill>
        <p:spPr>
          <a:xfrm>
            <a:off x="603650" y="3239988"/>
            <a:ext cx="651601" cy="651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Reinforcement Learning</a:t>
            </a:r>
            <a:endParaRPr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388" name="Google Shape;388;p75"/>
          <p:cNvSpPr txBox="1">
            <a:spLocks noGrp="1"/>
          </p:cNvSpPr>
          <p:nvPr>
            <p:ph type="subTitle" idx="4294967295"/>
          </p:nvPr>
        </p:nvSpPr>
        <p:spPr>
          <a:xfrm>
            <a:off x="544450" y="840919"/>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dirty="0">
                <a:solidFill>
                  <a:srgbClr val="FF7700"/>
                </a:solidFill>
              </a:rPr>
              <a:t>После занятия вы сможете</a:t>
            </a:r>
            <a:endParaRPr sz="1500" b="1" dirty="0">
              <a:solidFill>
                <a:srgbClr val="FF7700"/>
              </a:solidFill>
            </a:endParaRPr>
          </a:p>
        </p:txBody>
      </p:sp>
      <p:graphicFrame>
        <p:nvGraphicFramePr>
          <p:cNvPr id="389" name="Google Shape;389;p75"/>
          <p:cNvGraphicFramePr/>
          <p:nvPr>
            <p:extLst>
              <p:ext uri="{D42A27DB-BD31-4B8C-83A1-F6EECF244321}">
                <p14:modId xmlns:p14="http://schemas.microsoft.com/office/powerpoint/2010/main" val="2115107996"/>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как </a:t>
                      </a:r>
                      <a:r>
                        <a:rPr lang="en-US" sz="1300" dirty="0">
                          <a:latin typeface="Roboto"/>
                          <a:ea typeface="Roboto"/>
                          <a:cs typeface="Roboto"/>
                          <a:sym typeface="Roboto"/>
                        </a:rPr>
                        <a:t>q-</a:t>
                      </a:r>
                      <a:r>
                        <a:rPr lang="ru-RU" sz="1300" dirty="0">
                          <a:latin typeface="Roboto"/>
                          <a:ea typeface="Roboto"/>
                          <a:cs typeface="Roboto"/>
                          <a:sym typeface="Roboto"/>
                        </a:rPr>
                        <a:t>функцию можно приблизить </a:t>
                      </a:r>
                      <a:r>
                        <a:rPr lang="ru-RU" sz="1300" dirty="0" err="1">
                          <a:latin typeface="Roboto"/>
                          <a:ea typeface="Roboto"/>
                          <a:cs typeface="Roboto"/>
                          <a:sym typeface="Roboto"/>
                        </a:rPr>
                        <a:t>нейросетями</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Понять алгоритм </a:t>
                      </a:r>
                      <a:r>
                        <a:rPr lang="en-US" sz="1300" dirty="0">
                          <a:latin typeface="Roboto"/>
                          <a:ea typeface="Roboto"/>
                          <a:cs typeface="Roboto"/>
                          <a:sym typeface="Roboto"/>
                        </a:rPr>
                        <a:t>DQN </a:t>
                      </a:r>
                      <a:r>
                        <a:rPr lang="ru-RU" sz="1300" dirty="0">
                          <a:latin typeface="Roboto"/>
                          <a:ea typeface="Roboto"/>
                          <a:cs typeface="Roboto"/>
                          <a:sym typeface="Roboto"/>
                        </a:rPr>
                        <a:t>и пути его улучшения</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91" name="Google Shape;391;p75"/>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Что такое </a:t>
            </a:r>
            <a:r>
              <a:rPr lang="en-US" dirty="0"/>
              <a:t>Reinforcement Learning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A245-2071-484B-8B77-BEA3358EBA07}"/>
              </a:ext>
            </a:extLst>
          </p:cNvPr>
          <p:cNvSpPr>
            <a:spLocks noGrp="1"/>
          </p:cNvSpPr>
          <p:nvPr>
            <p:ph type="title"/>
          </p:nvPr>
        </p:nvSpPr>
        <p:spPr/>
        <p:txBody>
          <a:bodyPr/>
          <a:lstStyle/>
          <a:p>
            <a:r>
              <a:rPr lang="en-US" dirty="0"/>
              <a:t>Reinforcement Learning</a:t>
            </a:r>
            <a:endParaRPr lang="en-TR" dirty="0"/>
          </a:p>
        </p:txBody>
      </p:sp>
      <p:pic>
        <p:nvPicPr>
          <p:cNvPr id="5" name="Picture 4">
            <a:extLst>
              <a:ext uri="{FF2B5EF4-FFF2-40B4-BE49-F238E27FC236}">
                <a16:creationId xmlns:a16="http://schemas.microsoft.com/office/drawing/2014/main" id="{C7A5D672-3E20-9B43-98BC-4823A95CC50F}"/>
              </a:ext>
            </a:extLst>
          </p:cNvPr>
          <p:cNvPicPr>
            <a:picLocks noChangeAspect="1"/>
          </p:cNvPicPr>
          <p:nvPr/>
        </p:nvPicPr>
        <p:blipFill>
          <a:blip r:embed="rId2"/>
          <a:stretch>
            <a:fillRect/>
          </a:stretch>
        </p:blipFill>
        <p:spPr>
          <a:xfrm>
            <a:off x="1082994" y="978013"/>
            <a:ext cx="6244479" cy="3897764"/>
          </a:xfrm>
          <a:prstGeom prst="rect">
            <a:avLst/>
          </a:prstGeom>
        </p:spPr>
      </p:pic>
    </p:spTree>
    <p:extLst>
      <p:ext uri="{BB962C8B-B14F-4D97-AF65-F5344CB8AC3E}">
        <p14:creationId xmlns:p14="http://schemas.microsoft.com/office/powerpoint/2010/main" val="185871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sp>
        <p:nvSpPr>
          <p:cNvPr id="365" name="Google Shape;365;p54"/>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300"/>
              </a:spcBef>
              <a:spcAft>
                <a:spcPts val="0"/>
              </a:spcAft>
              <a:buNone/>
            </a:pPr>
            <a:r>
              <a:rPr lang="ru" sz="1392">
                <a:solidFill>
                  <a:srgbClr val="000000"/>
                </a:solidFill>
                <a:latin typeface="Roboto"/>
                <a:ea typeface="Roboto"/>
                <a:cs typeface="Roboto"/>
                <a:sym typeface="Roboto"/>
              </a:rPr>
              <a:t>Источник: </a:t>
            </a:r>
            <a:r>
              <a:rPr lang="ru" sz="1392">
                <a:latin typeface="Roboto"/>
                <a:ea typeface="Roboto"/>
                <a:cs typeface="Roboto"/>
                <a:sym typeface="Roboto"/>
              </a:rPr>
              <a:t>https://habr.com/ru/companies/ods/articles/421585/</a:t>
            </a:r>
            <a:endParaRPr sz="1392">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1630563"/>
            <a:ext cx="5124250" cy="188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Алгоритмы </a:t>
            </a:r>
            <a:r>
              <a:rPr lang="en-US" dirty="0"/>
              <a:t>RL</a:t>
            </a:r>
            <a:endParaRPr dirty="0"/>
          </a:p>
        </p:txBody>
      </p:sp>
    </p:spTree>
    <p:extLst>
      <p:ext uri="{BB962C8B-B14F-4D97-AF65-F5344CB8AC3E}">
        <p14:creationId xmlns:p14="http://schemas.microsoft.com/office/powerpoint/2010/main" val="311198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Обзор алгоритмов </a:t>
            </a:r>
            <a:r>
              <a:rPr lang="en-US" dirty="0"/>
              <a:t>RL</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8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на курсе</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3"/>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64" name="Google Shape;264;p63"/>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65" name="Google Shape;265;p6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66" name="Google Shape;266;p6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67" name="Google Shape;267;p6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t>Теория</a:t>
            </a:r>
            <a:endParaRPr dirty="0"/>
          </a:p>
        </p:txBody>
      </p:sp>
    </p:spTree>
    <p:extLst>
      <p:ext uri="{BB962C8B-B14F-4D97-AF65-F5344CB8AC3E}">
        <p14:creationId xmlns:p14="http://schemas.microsoft.com/office/powerpoint/2010/main" val="158219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BAE44F0-4123-D148-87B9-82D831DD8C77}"/>
              </a:ext>
            </a:extLst>
          </p:cNvPr>
          <p:cNvPicPr>
            <a:picLocks noChangeAspect="1"/>
          </p:cNvPicPr>
          <p:nvPr/>
        </p:nvPicPr>
        <p:blipFill rotWithShape="1">
          <a:blip r:embed="rId3"/>
          <a:srcRect t="26628" r="16137" b="4910"/>
          <a:stretch/>
        </p:blipFill>
        <p:spPr>
          <a:xfrm>
            <a:off x="500550" y="1426624"/>
            <a:ext cx="5439982" cy="3321067"/>
          </a:xfrm>
          <a:prstGeom prst="rect">
            <a:avLst/>
          </a:prstGeom>
        </p:spPr>
      </p:pic>
      <p:sp>
        <p:nvSpPr>
          <p:cNvPr id="2" name="TextBox 1">
            <a:extLst>
              <a:ext uri="{FF2B5EF4-FFF2-40B4-BE49-F238E27FC236}">
                <a16:creationId xmlns:a16="http://schemas.microsoft.com/office/drawing/2014/main" id="{73297A0B-244D-FC44-AA5A-71FAB35C8CDA}"/>
              </a:ext>
            </a:extLst>
          </p:cNvPr>
          <p:cNvSpPr txBox="1"/>
          <p:nvPr/>
        </p:nvSpPr>
        <p:spPr>
          <a:xfrm>
            <a:off x="5983492" y="1426623"/>
            <a:ext cx="3037658" cy="3001334"/>
          </a:xfrm>
          <a:prstGeom prst="rect">
            <a:avLst/>
          </a:prstGeom>
          <a:noFill/>
        </p:spPr>
        <p:txBody>
          <a:bodyPr wrap="square" rtlCol="0">
            <a:spAutoFit/>
          </a:bodyPr>
          <a:lstStyle/>
          <a:p>
            <a:pPr>
              <a:lnSpc>
                <a:spcPct val="150000"/>
              </a:lnSpc>
            </a:pPr>
            <a:r>
              <a:rPr lang="ru-RU" sz="1600" dirty="0"/>
              <a:t>Вероятность следующего состояния зависит </a:t>
            </a:r>
            <a:r>
              <a:rPr lang="ru-RU" sz="1600" b="1" dirty="0"/>
              <a:t>только от текущего состояния </a:t>
            </a:r>
            <a:r>
              <a:rPr lang="ru-RU" sz="1600" dirty="0"/>
              <a:t>и не зависит от того как мы туда попали, </a:t>
            </a:r>
            <a:r>
              <a:rPr lang="ru-RU" sz="1600" dirty="0" err="1"/>
              <a:t>т.е</a:t>
            </a:r>
            <a:r>
              <a:rPr lang="ru-RU" sz="1600" dirty="0"/>
              <a:t> не зависит от каких либо состояний в прошлом – </a:t>
            </a:r>
            <a:r>
              <a:rPr lang="ru-RU" sz="1600" b="1" dirty="0"/>
              <a:t>процесс без памяти</a:t>
            </a:r>
            <a:endParaRPr lang="en-TR" sz="1600" b="1" dirty="0"/>
          </a:p>
        </p:txBody>
      </p:sp>
    </p:spTree>
    <p:extLst>
      <p:ext uri="{BB962C8B-B14F-4D97-AF65-F5344CB8AC3E}">
        <p14:creationId xmlns:p14="http://schemas.microsoft.com/office/powerpoint/2010/main" val="666237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3BB79BA-32CC-8147-B840-AD1D445F0772}"/>
              </a:ext>
            </a:extLst>
          </p:cNvPr>
          <p:cNvPicPr>
            <a:picLocks noChangeAspect="1"/>
          </p:cNvPicPr>
          <p:nvPr/>
        </p:nvPicPr>
        <p:blipFill>
          <a:blip r:embed="rId3"/>
          <a:stretch>
            <a:fillRect/>
          </a:stretch>
        </p:blipFill>
        <p:spPr>
          <a:xfrm>
            <a:off x="686604" y="1426624"/>
            <a:ext cx="4469134" cy="3599980"/>
          </a:xfrm>
          <a:prstGeom prst="rect">
            <a:avLst/>
          </a:prstGeom>
        </p:spPr>
      </p:pic>
      <p:sp>
        <p:nvSpPr>
          <p:cNvPr id="15" name="TextBox 14">
            <a:extLst>
              <a:ext uri="{FF2B5EF4-FFF2-40B4-BE49-F238E27FC236}">
                <a16:creationId xmlns:a16="http://schemas.microsoft.com/office/drawing/2014/main" id="{32B5EB9C-2025-264E-BEC2-A941A0E9D918}"/>
              </a:ext>
            </a:extLst>
          </p:cNvPr>
          <p:cNvSpPr txBox="1"/>
          <p:nvPr/>
        </p:nvSpPr>
        <p:spPr>
          <a:xfrm>
            <a:off x="5155738" y="1833086"/>
            <a:ext cx="3737268" cy="738664"/>
          </a:xfrm>
          <a:prstGeom prst="rect">
            <a:avLst/>
          </a:prstGeom>
          <a:noFill/>
        </p:spPr>
        <p:txBody>
          <a:bodyPr wrap="square" rtlCol="0">
            <a:spAutoFit/>
          </a:bodyPr>
          <a:lstStyle/>
          <a:p>
            <a:r>
              <a:rPr lang="ru-RU" dirty="0"/>
              <a:t>Если в каждой точке мы можем принять только одно решение – такая задача называется детерминистической</a:t>
            </a:r>
            <a:endParaRPr lang="en-TR" dirty="0"/>
          </a:p>
        </p:txBody>
      </p:sp>
    </p:spTree>
    <p:extLst>
      <p:ext uri="{BB962C8B-B14F-4D97-AF65-F5344CB8AC3E}">
        <p14:creationId xmlns:p14="http://schemas.microsoft.com/office/powerpoint/2010/main" val="381929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A04BE21-1DC0-FE4B-BA65-4187C241E939}"/>
              </a:ext>
            </a:extLst>
          </p:cNvPr>
          <p:cNvPicPr>
            <a:picLocks noChangeAspect="1"/>
          </p:cNvPicPr>
          <p:nvPr/>
        </p:nvPicPr>
        <p:blipFill rotWithShape="1">
          <a:blip r:embed="rId3"/>
          <a:srcRect l="-1" r="50001"/>
          <a:stretch/>
        </p:blipFill>
        <p:spPr>
          <a:xfrm>
            <a:off x="500550" y="1502117"/>
            <a:ext cx="5842339" cy="3310659"/>
          </a:xfrm>
          <a:prstGeom prst="rect">
            <a:avLst/>
          </a:prstGeom>
        </p:spPr>
      </p:pic>
      <p:sp>
        <p:nvSpPr>
          <p:cNvPr id="5" name="TextBox 4">
            <a:extLst>
              <a:ext uri="{FF2B5EF4-FFF2-40B4-BE49-F238E27FC236}">
                <a16:creationId xmlns:a16="http://schemas.microsoft.com/office/drawing/2014/main" id="{4F263732-A858-E148-8644-167794E042F0}"/>
              </a:ext>
            </a:extLst>
          </p:cNvPr>
          <p:cNvSpPr txBox="1"/>
          <p:nvPr/>
        </p:nvSpPr>
        <p:spPr>
          <a:xfrm>
            <a:off x="6035934" y="1516077"/>
            <a:ext cx="2985216" cy="1169551"/>
          </a:xfrm>
          <a:prstGeom prst="rect">
            <a:avLst/>
          </a:prstGeom>
          <a:noFill/>
        </p:spPr>
        <p:txBody>
          <a:bodyPr wrap="square" rtlCol="0">
            <a:spAutoFit/>
          </a:bodyPr>
          <a:lstStyle/>
          <a:p>
            <a:r>
              <a:rPr lang="ru-RU" dirty="0"/>
              <a:t>Если в каждой точке мы можем принять несколько решений с различной вероятностью – такая задача называется стохастической</a:t>
            </a:r>
            <a:endParaRPr lang="en-TR" dirty="0"/>
          </a:p>
        </p:txBody>
      </p:sp>
    </p:spTree>
    <p:extLst>
      <p:ext uri="{BB962C8B-B14F-4D97-AF65-F5344CB8AC3E}">
        <p14:creationId xmlns:p14="http://schemas.microsoft.com/office/powerpoint/2010/main" val="905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детерминированная политика</a:t>
            </a:r>
            <a:endParaRPr dirty="0"/>
          </a:p>
        </p:txBody>
      </p:sp>
      <p:graphicFrame>
        <p:nvGraphicFramePr>
          <p:cNvPr id="9" name="Table 8">
            <a:extLst>
              <a:ext uri="{FF2B5EF4-FFF2-40B4-BE49-F238E27FC236}">
                <a16:creationId xmlns:a16="http://schemas.microsoft.com/office/drawing/2014/main" id="{391C28CC-7CAD-A643-9727-E92C32E50AEE}"/>
              </a:ext>
            </a:extLst>
          </p:cNvPr>
          <p:cNvGraphicFramePr>
            <a:graphicFrameLocks noGrp="1"/>
          </p:cNvGraphicFramePr>
          <p:nvPr>
            <p:extLst>
              <p:ext uri="{D42A27DB-BD31-4B8C-83A1-F6EECF244321}">
                <p14:modId xmlns:p14="http://schemas.microsoft.com/office/powerpoint/2010/main" val="1428672116"/>
              </p:ext>
            </p:extLst>
          </p:nvPr>
        </p:nvGraphicFramePr>
        <p:xfrm>
          <a:off x="576039"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1845468549"/>
                    </a:ext>
                  </a:extLst>
                </a:gridCol>
                <a:gridCol w="704951">
                  <a:extLst>
                    <a:ext uri="{9D8B030D-6E8A-4147-A177-3AD203B41FA5}">
                      <a16:colId xmlns:a16="http://schemas.microsoft.com/office/drawing/2014/main" val="1339863877"/>
                    </a:ext>
                  </a:extLst>
                </a:gridCol>
                <a:gridCol w="704951">
                  <a:extLst>
                    <a:ext uri="{9D8B030D-6E8A-4147-A177-3AD203B41FA5}">
                      <a16:colId xmlns:a16="http://schemas.microsoft.com/office/drawing/2014/main" val="43082244"/>
                    </a:ext>
                  </a:extLst>
                </a:gridCol>
                <a:gridCol w="704951">
                  <a:extLst>
                    <a:ext uri="{9D8B030D-6E8A-4147-A177-3AD203B41FA5}">
                      <a16:colId xmlns:a16="http://schemas.microsoft.com/office/drawing/2014/main" val="1785429814"/>
                    </a:ext>
                  </a:extLst>
                </a:gridCol>
                <a:gridCol w="704951">
                  <a:extLst>
                    <a:ext uri="{9D8B030D-6E8A-4147-A177-3AD203B41FA5}">
                      <a16:colId xmlns:a16="http://schemas.microsoft.com/office/drawing/2014/main" val="1084434534"/>
                    </a:ext>
                  </a:extLst>
                </a:gridCol>
              </a:tblGrid>
              <a:tr h="683260">
                <a:tc>
                  <a:txBody>
                    <a:bodyPr/>
                    <a:lstStyle/>
                    <a:p>
                      <a:pPr algn="ctr" fontAlgn="ctr"/>
                      <a:r>
                        <a:rPr lang="en-US" sz="2000" u="none" strike="noStrike" dirty="0">
                          <a:effectLst/>
                        </a:rPr>
                        <a:t>start</a:t>
                      </a:r>
                      <a:endParaRPr lang="en-US" sz="60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324059508"/>
                  </a:ext>
                </a:extLst>
              </a:tr>
              <a:tr h="683260">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648487245"/>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710354260"/>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477810724"/>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2000" b="0" i="0" u="none" strike="noStrike" dirty="0">
                          <a:solidFill>
                            <a:srgbClr val="000000"/>
                          </a:solidFill>
                          <a:effectLst/>
                          <a:latin typeface="+mn-lt"/>
                        </a:rPr>
                        <a:t>finish</a:t>
                      </a:r>
                    </a:p>
                  </a:txBody>
                  <a:tcPr marL="8134" marR="8134" marT="8134" marB="0" anchor="ctr">
                    <a:solidFill>
                      <a:schemeClr val="accent4">
                        <a:lumMod val="20000"/>
                        <a:lumOff val="80000"/>
                      </a:schemeClr>
                    </a:solidFill>
                  </a:tcPr>
                </a:tc>
                <a:extLst>
                  <a:ext uri="{0D108BD9-81ED-4DB2-BD59-A6C34878D82A}">
                    <a16:rowId xmlns:a16="http://schemas.microsoft.com/office/drawing/2014/main" val="506856910"/>
                  </a:ext>
                </a:extLst>
              </a:tr>
            </a:tbl>
          </a:graphicData>
        </a:graphic>
      </p:graphicFrame>
      <p:sp>
        <p:nvSpPr>
          <p:cNvPr id="10" name="TextBox 9">
            <a:extLst>
              <a:ext uri="{FF2B5EF4-FFF2-40B4-BE49-F238E27FC236}">
                <a16:creationId xmlns:a16="http://schemas.microsoft.com/office/drawing/2014/main" id="{70ECB4B6-CDB6-DA4C-8C87-58469EF3150C}"/>
              </a:ext>
            </a:extLst>
          </p:cNvPr>
          <p:cNvSpPr txBox="1"/>
          <p:nvPr/>
        </p:nvSpPr>
        <p:spPr>
          <a:xfrm>
            <a:off x="576039" y="1040642"/>
            <a:ext cx="1128835" cy="307777"/>
          </a:xfrm>
          <a:prstGeom prst="rect">
            <a:avLst/>
          </a:prstGeom>
          <a:noFill/>
        </p:spPr>
        <p:txBody>
          <a:bodyPr wrap="none" rtlCol="0">
            <a:spAutoFit/>
          </a:bodyPr>
          <a:lstStyle/>
          <a:p>
            <a:r>
              <a:rPr lang="ru-RU" dirty="0"/>
              <a:t>Политика 1</a:t>
            </a:r>
            <a:endParaRPr lang="en-T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91F2A6CB-5969-F549-A860-59132516A3F4}"/>
                  </a:ext>
                </a:extLst>
              </p:cNvPr>
              <p:cNvSpPr txBox="1">
                <a:spLocks noGrp="1"/>
              </p:cNvSpPr>
              <p:nvPr>
                <p:ph type="body" idx="1"/>
              </p:nvPr>
            </p:nvSpPr>
            <p:spPr>
              <a:xfrm>
                <a:off x="4314250" y="1307283"/>
                <a:ext cx="4706900" cy="3505493"/>
              </a:xfrm>
              <a:prstGeom prst="rect">
                <a:avLst/>
              </a:prstGeom>
            </p:spPr>
            <p:txBody>
              <a:bodyPr spcFirstLastPara="1" wrap="square" lIns="91425" tIns="91425" rIns="91425" bIns="91425" anchor="t" anchorCtr="0">
                <a:noAutofit/>
              </a:bodyPr>
              <a:lstStyle/>
              <a:p>
                <a:pPr marL="133350" indent="0" algn="l">
                  <a:buNone/>
                </a:pPr>
                <a:r>
                  <a:rPr lang="ru-RU" sz="1100" b="0" i="0" u="none" strike="noStrike" dirty="0">
                    <a:solidFill>
                      <a:srgbClr val="000000"/>
                    </a:solidFill>
                    <a:effectLst/>
                    <a:latin typeface="Helvetica Neue" panose="02000503000000020004" pitchFamily="2" charset="0"/>
                  </a:rPr>
                  <a:t>Политикой называется отображение из пространства состояний в пространство действий</a:t>
                </a:r>
              </a:p>
              <a:p>
                <a:pPr marL="133350" indent="0" algn="ctr">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ea typeface="Cambria Math" panose="02040503050406030204" pitchFamily="18" charset="0"/>
                        </a:rPr>
                        <m:t>𝒮</m:t>
                      </m:r>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r>
                        <a:rPr lang="en-US" sz="1100" b="1" i="1">
                          <a:latin typeface="Cambria Math" panose="02040503050406030204" pitchFamily="18" charset="0"/>
                          <a:ea typeface="Cambria Math" panose="02040503050406030204" pitchFamily="18" charset="0"/>
                        </a:rPr>
                        <m:t>𝒜</m:t>
                      </m:r>
                      <m:r>
                        <a:rPr lang="en-US" sz="1100" b="0" i="0" smtClean="0">
                          <a:latin typeface="Cambria Math" panose="02040503050406030204" pitchFamily="18" charset="0"/>
                          <a:ea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0, 1</m:t>
                          </m:r>
                        </m:e>
                      </m:d>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𝑎</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𝒜</m:t>
                      </m:r>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𝑠</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𝒮</m:t>
                      </m:r>
                    </m:oMath>
                  </m:oMathPara>
                </a14:m>
                <a:endParaRPr lang="en-US" sz="1100" b="0" i="0" u="none" strike="noStrike" dirty="0">
                  <a:solidFill>
                    <a:srgbClr val="000000"/>
                  </a:solidFill>
                  <a:effectLst/>
                  <a:latin typeface="Helvetica Neue" panose="02000503000000020004" pitchFamily="2" charset="0"/>
                </a:endParaRPr>
              </a:p>
              <a:p>
                <a:pPr marL="133350" indent="0" algn="ctr">
                  <a:buNone/>
                </a:pPr>
                <a:endParaRPr lang="ru-RU" sz="1100" b="0" i="0" u="none" strike="noStrike" dirty="0">
                  <a:solidFill>
                    <a:srgbClr val="000000"/>
                  </a:solidFill>
                  <a:effectLst/>
                  <a:latin typeface="Helvetica Neue" panose="02000503000000020004" pitchFamily="2" charset="0"/>
                </a:endParaRPr>
              </a:p>
              <a:p>
                <a:pPr marL="133350" indent="0" algn="l">
                  <a:buNone/>
                </a:pPr>
                <a:r>
                  <a:rPr lang="ru-RU" sz="1100" b="0" i="0" u="none" strike="noStrike" dirty="0">
                    <a:solidFill>
                      <a:srgbClr val="000000"/>
                    </a:solidFill>
                    <a:effectLst/>
                    <a:latin typeface="Helvetica Neue" panose="02000503000000020004" pitchFamily="2" charset="0"/>
                  </a:rPr>
                  <a:t>Результатом действия политики на среду является </a:t>
                </a:r>
                <a:r>
                  <a:rPr lang="ru-RU" sz="1100" b="1" i="0" u="none" strike="noStrike" dirty="0">
                    <a:solidFill>
                      <a:srgbClr val="000000"/>
                    </a:solidFill>
                    <a:effectLst/>
                    <a:latin typeface="Helvetica Neue" panose="02000503000000020004" pitchFamily="2" charset="0"/>
                  </a:rPr>
                  <a:t>траектория</a:t>
                </a:r>
                <a:r>
                  <a:rPr lang="ru-RU" sz="1100" b="0" i="0" u="none" strike="noStrike" dirty="0">
                    <a:solidFill>
                      <a:srgbClr val="000000"/>
                    </a:solidFill>
                    <a:effectLst/>
                    <a:latin typeface="Helvetica Neue" panose="02000503000000020004" pitchFamily="2" charset="0"/>
                  </a:rPr>
                  <a:t> агента, которая определяет его конечную награду</a:t>
                </a:r>
                <a:r>
                  <a:rPr lang="en-US" sz="1100" b="0" i="0" u="none" strike="noStrike" dirty="0">
                    <a:solidFill>
                      <a:srgbClr val="000000"/>
                    </a:solidFill>
                    <a:effectLst/>
                    <a:latin typeface="Helvetica Neue" panose="02000503000000020004" pitchFamily="2" charset="0"/>
                  </a:rPr>
                  <a:t>:</a:t>
                </a:r>
              </a:p>
              <a:p>
                <a:pPr marL="133350" indent="0" algn="ctr">
                  <a:buNone/>
                </a:pPr>
                <a14:m>
                  <m:oMathPara xmlns:m="http://schemas.openxmlformats.org/officeDocument/2006/math">
                    <m:oMathParaPr>
                      <m:jc m:val="center"/>
                    </m:oMathParaPr>
                    <m:oMath xmlns:m="http://schemas.openxmlformats.org/officeDocument/2006/math">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𝑆</m:t>
                              </m:r>
                            </m:e>
                            <m:sub>
                              <m:r>
                                <a:rPr lang="en-US" sz="1100" b="0" i="1" u="none" strike="noStrike" smtClean="0">
                                  <a:solidFill>
                                    <a:srgbClr val="000000"/>
                                  </a:solidFill>
                                  <a:effectLst/>
                                  <a:latin typeface="Cambria Math" panose="02040503050406030204" pitchFamily="18" charset="0"/>
                                </a:rPr>
                                <m:t>0</m:t>
                              </m:r>
                            </m:sub>
                          </m:sSub>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i="1">
                                  <a:solidFill>
                                    <a:srgbClr val="000000"/>
                                  </a:solidFill>
                                  <a:latin typeface="Cambria Math" panose="02040503050406030204" pitchFamily="18" charset="0"/>
                                </a:rPr>
                                <m:t>0</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𝐹</m:t>
                              </m:r>
                            </m:sub>
                          </m:sSub>
                        </m:e>
                      </m:d>
                      <m:r>
                        <a:rPr lang="en-US" sz="1100" b="0" i="1" u="none" strike="noStrike" smtClean="0">
                          <a:solidFill>
                            <a:srgbClr val="000000"/>
                          </a:solidFill>
                          <a:effectLst/>
                          <a:latin typeface="Cambria Math" panose="02040503050406030204" pitchFamily="18" charset="0"/>
                        </a:rPr>
                        <m:t>,  →      </m:t>
                      </m:r>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𝜏</m:t>
                          </m:r>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r>
                            <a:rPr lang="en-US" sz="1100" b="0" i="1" u="none" strike="noStrike" smtClean="0">
                              <a:solidFill>
                                <a:srgbClr val="000000"/>
                              </a:solidFill>
                              <a:effectLst/>
                              <a:latin typeface="Cambria Math" panose="02040503050406030204" pitchFamily="18" charset="0"/>
                            </a:rPr>
                            <m:t>𝑅</m:t>
                          </m:r>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𝑡</m:t>
                              </m:r>
                            </m:sub>
                          </m:sSub>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𝑡</m:t>
                              </m:r>
                            </m:sub>
                          </m:sSub>
                          <m:r>
                            <a:rPr lang="en-US" sz="1100" b="0" i="1" u="none" strike="noStrike" smtClean="0">
                              <a:solidFill>
                                <a:srgbClr val="000000"/>
                              </a:solidFill>
                              <a:effectLst/>
                              <a:latin typeface="Cambria Math" panose="02040503050406030204" pitchFamily="18" charset="0"/>
                            </a:rPr>
                            <m:t>)</m:t>
                          </m:r>
                        </m:e>
                      </m:nary>
                    </m:oMath>
                  </m:oMathPara>
                </a14:m>
                <a:endParaRPr lang="ru-RU" sz="1100" b="0" i="0" u="none" strike="noStrike" dirty="0">
                  <a:solidFill>
                    <a:srgbClr val="000000"/>
                  </a:solidFill>
                  <a:effectLst/>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133350" indent="0">
                  <a:buNone/>
                </a:pPr>
                <a:r>
                  <a:rPr lang="ru-RU" sz="1100" dirty="0">
                    <a:solidFill>
                      <a:srgbClr val="000000"/>
                    </a:solidFill>
                    <a:latin typeface="Helvetica Neue" panose="02000503000000020004" pitchFamily="2" charset="0"/>
                  </a:rPr>
                  <a:t>Цель агента - максимизировать суммарное вознаграждение (выработать политику)</a:t>
                </a:r>
                <a:r>
                  <a:rPr lang="en-US" sz="1100" dirty="0">
                    <a:solidFill>
                      <a:srgbClr val="000000"/>
                    </a:solidFill>
                    <a:latin typeface="Helvetica Neue" panose="02000503000000020004" pitchFamily="2" charset="0"/>
                  </a:rPr>
                  <a:t>:</a:t>
                </a:r>
                <a:endParaRPr lang="ru-RU" sz="1100" dirty="0">
                  <a:solidFill>
                    <a:srgbClr val="000000"/>
                  </a:solidFill>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0" indent="0">
                  <a:lnSpc>
                    <a:spcPct val="115000"/>
                  </a:lnSpc>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𝑅</m:t>
                              </m:r>
                            </m:e>
                            <m:sub>
                              <m:r>
                                <a:rPr lang="en-US" sz="1100" b="0" i="1" smtClean="0">
                                  <a:solidFill>
                                    <a:srgbClr val="000000"/>
                                  </a:solidFill>
                                  <a:latin typeface="Cambria Math" panose="02040503050406030204" pitchFamily="18" charset="0"/>
                                </a:rPr>
                                <m:t>𝑡</m:t>
                              </m:r>
                            </m:sub>
                          </m:sSub>
                        </m:e>
                      </m:nary>
                    </m:oMath>
                  </m:oMathPara>
                </a14:m>
                <a:endParaRPr sz="1000" dirty="0"/>
              </a:p>
            </p:txBody>
          </p:sp>
        </mc:Choice>
        <mc:Fallback xmlns="">
          <p:sp>
            <p:nvSpPr>
              <p:cNvPr id="7" name="Google Shape;311;p57">
                <a:extLst>
                  <a:ext uri="{FF2B5EF4-FFF2-40B4-BE49-F238E27FC236}">
                    <a16:creationId xmlns:a16="http://schemas.microsoft.com/office/drawing/2014/main" id="{91F2A6CB-5969-F549-A860-59132516A3F4}"/>
                  </a:ext>
                </a:extLst>
              </p:cNvPr>
              <p:cNvSpPr txBox="1">
                <a:spLocks noGrp="1" noRot="1" noChangeAspect="1" noMove="1" noResize="1" noEditPoints="1" noAdjustHandles="1" noChangeArrowheads="1" noChangeShapeType="1" noTextEdit="1"/>
              </p:cNvSpPr>
              <p:nvPr>
                <p:ph type="body" idx="1"/>
              </p:nvPr>
            </p:nvSpPr>
            <p:spPr>
              <a:xfrm>
                <a:off x="4314250" y="1307283"/>
                <a:ext cx="4706900" cy="3505493"/>
              </a:xfrm>
              <a:prstGeom prst="rect">
                <a:avLst/>
              </a:prstGeom>
              <a:blipFill>
                <a:blip r:embed="rId3"/>
                <a:stretch>
                  <a:fillRect b="-216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BD8E7FE-42E8-FD47-A0AA-3660C41EA058}"/>
              </a:ext>
            </a:extLst>
          </p:cNvPr>
          <p:cNvSpPr/>
          <p:nvPr/>
        </p:nvSpPr>
        <p:spPr>
          <a:xfrm>
            <a:off x="6071931" y="4206259"/>
            <a:ext cx="1276477" cy="5584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66D2427-9507-ED4B-A0D2-1C3322DA090D}"/>
              </a:ext>
            </a:extLst>
          </p:cNvPr>
          <p:cNvCxnSpPr>
            <a:cxnSpLocks/>
            <a:endCxn id="2" idx="1"/>
          </p:cNvCxnSpPr>
          <p:nvPr/>
        </p:nvCxnSpPr>
        <p:spPr>
          <a:xfrm>
            <a:off x="4100794" y="4485489"/>
            <a:ext cx="1971137" cy="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3618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534345" y="1128093"/>
          <a:ext cx="2820835" cy="2400975"/>
        </p:xfrm>
        <a:graphic>
          <a:graphicData uri="http://schemas.openxmlformats.org/drawingml/2006/table">
            <a:tbl>
              <a:tblPr firstRow="1" bandRow="1"/>
              <a:tblGrid>
                <a:gridCol w="564167">
                  <a:extLst>
                    <a:ext uri="{9D8B030D-6E8A-4147-A177-3AD203B41FA5}">
                      <a16:colId xmlns:a16="http://schemas.microsoft.com/office/drawing/2014/main" val="3722595887"/>
                    </a:ext>
                  </a:extLst>
                </a:gridCol>
                <a:gridCol w="564167">
                  <a:extLst>
                    <a:ext uri="{9D8B030D-6E8A-4147-A177-3AD203B41FA5}">
                      <a16:colId xmlns:a16="http://schemas.microsoft.com/office/drawing/2014/main" val="408206748"/>
                    </a:ext>
                  </a:extLst>
                </a:gridCol>
                <a:gridCol w="564167">
                  <a:extLst>
                    <a:ext uri="{9D8B030D-6E8A-4147-A177-3AD203B41FA5}">
                      <a16:colId xmlns:a16="http://schemas.microsoft.com/office/drawing/2014/main" val="1642578470"/>
                    </a:ext>
                  </a:extLst>
                </a:gridCol>
                <a:gridCol w="564167">
                  <a:extLst>
                    <a:ext uri="{9D8B030D-6E8A-4147-A177-3AD203B41FA5}">
                      <a16:colId xmlns:a16="http://schemas.microsoft.com/office/drawing/2014/main" val="77006586"/>
                    </a:ext>
                  </a:extLst>
                </a:gridCol>
                <a:gridCol w="564167">
                  <a:extLst>
                    <a:ext uri="{9D8B030D-6E8A-4147-A177-3AD203B41FA5}">
                      <a16:colId xmlns:a16="http://schemas.microsoft.com/office/drawing/2014/main" val="2039500422"/>
                    </a:ext>
                  </a:extLst>
                </a:gridCol>
              </a:tblGrid>
              <a:tr h="480195">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1195693291"/>
                  </a:ext>
                </a:extLst>
              </a:tr>
              <a:tr h="480195">
                <a:tc>
                  <a:txBody>
                    <a:bodyPr/>
                    <a:lstStyle/>
                    <a:p>
                      <a:pPr algn="ctr"/>
                      <a:r>
                        <a:rPr lang="en-TR" dirty="0"/>
                        <a:t>-7</a:t>
                      </a:r>
                    </a:p>
                  </a:txBody>
                  <a:tcPr anchor="ctr"/>
                </a:tc>
                <a:tc>
                  <a:txBody>
                    <a:bodyPr/>
                    <a:lstStyle/>
                    <a:p>
                      <a:pPr algn="ctr"/>
                      <a:r>
                        <a:rPr lang="en-TR" dirty="0"/>
                        <a:t>-6</a:t>
                      </a:r>
                    </a:p>
                  </a:txBody>
                  <a:tcPr anchor="ctr"/>
                </a:tc>
                <a:tc>
                  <a:txBody>
                    <a:bodyPr/>
                    <a:lstStyle/>
                    <a:p>
                      <a:pPr algn="ctr"/>
                      <a:r>
                        <a:rPr lang="en-TR" dirty="0"/>
                        <a:t>-5</a:t>
                      </a:r>
                    </a:p>
                  </a:txBody>
                  <a:tcPr anchor="ctr"/>
                </a:tc>
                <a:tc>
                  <a:txBody>
                    <a:bodyPr/>
                    <a:lstStyle/>
                    <a:p>
                      <a:pPr algn="ctr"/>
                      <a:r>
                        <a:rPr lang="en-TR" dirty="0"/>
                        <a:t>-4</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307736625"/>
                  </a:ext>
                </a:extLst>
              </a:tr>
              <a:tr h="480195">
                <a:tc>
                  <a:txBody>
                    <a:bodyPr/>
                    <a:lstStyle/>
                    <a:p>
                      <a:pPr algn="ctr"/>
                      <a:endParaRPr lang="en-TR" dirty="0"/>
                    </a:p>
                  </a:txBody>
                  <a:tcPr anchor="ctr">
                    <a:solidFill>
                      <a:srgbClr val="002060"/>
                    </a:solidFill>
                  </a:tcPr>
                </a:tc>
                <a:tc>
                  <a:txBody>
                    <a:bodyPr/>
                    <a:lstStyle/>
                    <a:p>
                      <a:pPr algn="ctr"/>
                      <a:r>
                        <a:rPr lang="en-TR" dirty="0"/>
                        <a:t>-7</a:t>
                      </a:r>
                    </a:p>
                  </a:txBody>
                  <a:tcPr anchor="ctr"/>
                </a:tc>
                <a:tc>
                  <a:txBody>
                    <a:bodyPr/>
                    <a:lstStyle/>
                    <a:p>
                      <a:pPr algn="ctr"/>
                      <a:endParaRPr lang="en-TR" dirty="0"/>
                    </a:p>
                  </a:txBody>
                  <a:tcPr anchor="ctr">
                    <a:solidFill>
                      <a:srgbClr val="002060"/>
                    </a:solidFill>
                  </a:tcPr>
                </a:tc>
                <a:tc>
                  <a:txBody>
                    <a:bodyPr/>
                    <a:lstStyle/>
                    <a:p>
                      <a:pPr algn="ctr"/>
                      <a:r>
                        <a:rPr lang="en-TR" dirty="0"/>
                        <a:t>-3</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2079523752"/>
                  </a:ext>
                </a:extLst>
              </a:tr>
              <a:tr h="480195">
                <a:tc>
                  <a:txBody>
                    <a:bodyPr/>
                    <a:lstStyle/>
                    <a:p>
                      <a:pPr algn="ctr"/>
                      <a:endParaRPr lang="en-TR" dirty="0"/>
                    </a:p>
                  </a:txBody>
                  <a:tcPr anchor="ctr">
                    <a:solidFill>
                      <a:srgbClr val="002060"/>
                    </a:solidFill>
                  </a:tcPr>
                </a:tc>
                <a:tc>
                  <a:txBody>
                    <a:bodyPr/>
                    <a:lstStyle/>
                    <a:p>
                      <a:pPr algn="ctr"/>
                      <a:r>
                        <a:rPr lang="en-TR" dirty="0"/>
                        <a:t>-8</a:t>
                      </a:r>
                    </a:p>
                  </a:txBody>
                  <a:tcPr anchor="ctr"/>
                </a:tc>
                <a:tc>
                  <a:txBody>
                    <a:bodyPr/>
                    <a:lstStyle/>
                    <a:p>
                      <a:pPr algn="ctr"/>
                      <a:endParaRPr lang="en-TR" dirty="0"/>
                    </a:p>
                  </a:txBody>
                  <a:tcPr anchor="ctr">
                    <a:solidFill>
                      <a:srgbClr val="002060"/>
                    </a:solidFill>
                  </a:tcPr>
                </a:tc>
                <a:tc>
                  <a:txBody>
                    <a:bodyPr/>
                    <a:lstStyle/>
                    <a:p>
                      <a:pPr algn="ctr"/>
                      <a:r>
                        <a:rPr lang="en-TR" dirty="0"/>
                        <a:t>-2</a:t>
                      </a:r>
                    </a:p>
                  </a:txBody>
                  <a:tcPr anchor="ctr"/>
                </a:tc>
                <a:tc>
                  <a:txBody>
                    <a:bodyPr/>
                    <a:lstStyle/>
                    <a:p>
                      <a:pPr algn="ctr"/>
                      <a:r>
                        <a:rPr lang="en-TR" dirty="0"/>
                        <a:t>-1</a:t>
                      </a:r>
                    </a:p>
                  </a:txBody>
                  <a:tcPr anchor="ctr"/>
                </a:tc>
                <a:extLst>
                  <a:ext uri="{0D108BD9-81ED-4DB2-BD59-A6C34878D82A}">
                    <a16:rowId xmlns:a16="http://schemas.microsoft.com/office/drawing/2014/main" val="2758370690"/>
                  </a:ext>
                </a:extLst>
              </a:tr>
              <a:tr h="480195">
                <a:tc>
                  <a:txBody>
                    <a:bodyPr/>
                    <a:lstStyle/>
                    <a:p>
                      <a:pPr algn="ctr"/>
                      <a:endParaRPr lang="en-TR" dirty="0"/>
                    </a:p>
                  </a:txBody>
                  <a:tcPr anchor="ctr">
                    <a:solidFill>
                      <a:srgbClr val="002060"/>
                    </a:solidFill>
                  </a:tcPr>
                </a:tc>
                <a:tc>
                  <a:txBody>
                    <a:bodyPr/>
                    <a:lstStyle/>
                    <a:p>
                      <a:pPr algn="ctr"/>
                      <a:r>
                        <a:rPr lang="en-TR" dirty="0"/>
                        <a:t>-9</a:t>
                      </a:r>
                    </a:p>
                  </a:txBody>
                  <a:tcPr anchor="ct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171552" y="1495698"/>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3408540" y="2644810"/>
            <a:ext cx="387010" cy="387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63E209-F122-2542-8685-8C44F51E41CB}"/>
                  </a:ext>
                </a:extLst>
              </p:cNvPr>
              <p:cNvSpPr txBox="1"/>
              <p:nvPr/>
            </p:nvSpPr>
            <p:spPr>
              <a:xfrm>
                <a:off x="4164605" y="1581451"/>
                <a:ext cx="2339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9" name="TextBox 8">
                <a:extLst>
                  <a:ext uri="{FF2B5EF4-FFF2-40B4-BE49-F238E27FC236}">
                    <a16:creationId xmlns:a16="http://schemas.microsoft.com/office/drawing/2014/main" id="{CB63E209-F122-2542-8685-8C44F51E41CB}"/>
                  </a:ext>
                </a:extLst>
              </p:cNvPr>
              <p:cNvSpPr txBox="1">
                <a:spLocks noRot="1" noChangeAspect="1" noMove="1" noResize="1" noEditPoints="1" noAdjustHandles="1" noChangeArrowheads="1" noChangeShapeType="1" noTextEdit="1"/>
              </p:cNvSpPr>
              <p:nvPr/>
            </p:nvSpPr>
            <p:spPr>
              <a:xfrm>
                <a:off x="4164605" y="1581451"/>
                <a:ext cx="2339487" cy="307777"/>
              </a:xfrm>
              <a:prstGeom prst="rect">
                <a:avLst/>
              </a:prstGeom>
              <a:blipFill>
                <a:blip r:embed="rId4"/>
                <a:stretch>
                  <a:fillRect l="-538" r="-2688" b="-320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651493-AB53-AA48-A307-08D9A14D1120}"/>
              </a:ext>
            </a:extLst>
          </p:cNvPr>
          <p:cNvCxnSpPr>
            <a:cxnSpLocks/>
          </p:cNvCxnSpPr>
          <p:nvPr/>
        </p:nvCxnSpPr>
        <p:spPr>
          <a:xfrm>
            <a:off x="4164605" y="197987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305670-DC05-D24B-9793-0B8D013791A7}"/>
                  </a:ext>
                </a:extLst>
              </p:cNvPr>
              <p:cNvSpPr txBox="1"/>
              <p:nvPr/>
            </p:nvSpPr>
            <p:spPr>
              <a:xfrm>
                <a:off x="3704859" y="2010287"/>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12" name="TextBox 11">
                <a:extLst>
                  <a:ext uri="{FF2B5EF4-FFF2-40B4-BE49-F238E27FC236}">
                    <a16:creationId xmlns:a16="http://schemas.microsoft.com/office/drawing/2014/main" id="{61305670-DC05-D24B-9793-0B8D013791A7}"/>
                  </a:ext>
                </a:extLst>
              </p:cNvPr>
              <p:cNvSpPr txBox="1">
                <a:spLocks noRot="1" noChangeAspect="1" noMove="1" noResize="1" noEditPoints="1" noAdjustHandles="1" noChangeArrowheads="1" noChangeShapeType="1" noTextEdit="1"/>
              </p:cNvSpPr>
              <p:nvPr/>
            </p:nvSpPr>
            <p:spPr>
              <a:xfrm>
                <a:off x="3704859" y="2010287"/>
                <a:ext cx="1398909" cy="230832"/>
              </a:xfrm>
              <a:prstGeom prst="rect">
                <a:avLst/>
              </a:prstGeom>
              <a:blipFill>
                <a:blip r:embed="rId5"/>
                <a:stretch>
                  <a:fillRect b="-1052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144F84A0-39FB-8A44-A991-1988C95F77B0}"/>
              </a:ext>
            </a:extLst>
          </p:cNvPr>
          <p:cNvCxnSpPr>
            <a:cxnSpLocks/>
          </p:cNvCxnSpPr>
          <p:nvPr/>
        </p:nvCxnSpPr>
        <p:spPr>
          <a:xfrm>
            <a:off x="5120940" y="1979870"/>
            <a:ext cx="568688"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A62BA9-17FA-984D-8F7C-6CA8BD0A87FA}"/>
              </a:ext>
            </a:extLst>
          </p:cNvPr>
          <p:cNvSpPr txBox="1"/>
          <p:nvPr/>
        </p:nvSpPr>
        <p:spPr>
          <a:xfrm>
            <a:off x="4538690" y="2222461"/>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8" name="Straight Connector 17">
            <a:extLst>
              <a:ext uri="{FF2B5EF4-FFF2-40B4-BE49-F238E27FC236}">
                <a16:creationId xmlns:a16="http://schemas.microsoft.com/office/drawing/2014/main" id="{1D3AA5E1-2D34-FB47-98D2-255AEC0E3945}"/>
              </a:ext>
            </a:extLst>
          </p:cNvPr>
          <p:cNvCxnSpPr>
            <a:cxnSpLocks/>
            <a:stCxn id="17" idx="0"/>
          </p:cNvCxnSpPr>
          <p:nvPr/>
        </p:nvCxnSpPr>
        <p:spPr>
          <a:xfrm flipV="1">
            <a:off x="5429319" y="1961461"/>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F0156-2F93-A645-89FB-9443B49D2CA7}"/>
              </a:ext>
            </a:extLst>
          </p:cNvPr>
          <p:cNvCxnSpPr>
            <a:cxnSpLocks/>
          </p:cNvCxnSpPr>
          <p:nvPr/>
        </p:nvCxnSpPr>
        <p:spPr>
          <a:xfrm>
            <a:off x="5764293" y="1978848"/>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5734B7-3E57-7C42-8C11-0E3D9CDE282B}"/>
                  </a:ext>
                </a:extLst>
              </p:cNvPr>
              <p:cNvSpPr txBox="1"/>
              <p:nvPr/>
            </p:nvSpPr>
            <p:spPr>
              <a:xfrm>
                <a:off x="6015269" y="1958098"/>
                <a:ext cx="1955985" cy="369332"/>
              </a:xfrm>
              <a:prstGeom prst="rect">
                <a:avLst/>
              </a:prstGeom>
              <a:noFill/>
            </p:spPr>
            <p:txBody>
              <a:bodyPr wrap="none" rtlCol="0">
                <a:spAutoFit/>
              </a:bodyPr>
              <a:lstStyle/>
              <a:p>
                <a:r>
                  <a:rPr lang="ru-RU" sz="900" dirty="0">
                    <a:solidFill>
                      <a:schemeClr val="accent4">
                        <a:lumMod val="75000"/>
                      </a:schemeClr>
                    </a:solidFill>
                  </a:rPr>
                  <a:t>При условии начала 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23" name="TextBox 22">
                <a:extLst>
                  <a:ext uri="{FF2B5EF4-FFF2-40B4-BE49-F238E27FC236}">
                    <a16:creationId xmlns:a16="http://schemas.microsoft.com/office/drawing/2014/main" id="{7D5734B7-3E57-7C42-8C11-0E3D9CDE282B}"/>
                  </a:ext>
                </a:extLst>
              </p:cNvPr>
              <p:cNvSpPr txBox="1">
                <a:spLocks noRot="1" noChangeAspect="1" noMove="1" noResize="1" noEditPoints="1" noAdjustHandles="1" noChangeArrowheads="1" noChangeShapeType="1" noTextEdit="1"/>
              </p:cNvSpPr>
              <p:nvPr/>
            </p:nvSpPr>
            <p:spPr>
              <a:xfrm>
                <a:off x="6015269" y="1958098"/>
                <a:ext cx="1955985" cy="369332"/>
              </a:xfrm>
              <a:prstGeom prst="rect">
                <a:avLst/>
              </a:prstGeom>
              <a:blipFill>
                <a:blip r:embed="rId6"/>
                <a:stretch>
                  <a:fillRect b="-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A0D76812-8683-9E4D-91B4-776AC77CB42A}"/>
              </a:ext>
            </a:extLst>
          </p:cNvPr>
          <p:cNvSpPr/>
          <p:nvPr/>
        </p:nvSpPr>
        <p:spPr>
          <a:xfrm>
            <a:off x="5268147" y="1759887"/>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C5847F-66B3-5343-B20E-65468601B468}"/>
                  </a:ext>
                </a:extLst>
              </p:cNvPr>
              <p:cNvSpPr txBox="1"/>
              <p:nvPr/>
            </p:nvSpPr>
            <p:spPr>
              <a:xfrm>
                <a:off x="5092748" y="107398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28" name="TextBox 27">
                <a:extLst>
                  <a:ext uri="{FF2B5EF4-FFF2-40B4-BE49-F238E27FC236}">
                    <a16:creationId xmlns:a16="http://schemas.microsoft.com/office/drawing/2014/main" id="{28C5847F-66B3-5343-B20E-65468601B468}"/>
                  </a:ext>
                </a:extLst>
              </p:cNvPr>
              <p:cNvSpPr txBox="1">
                <a:spLocks noRot="1" noChangeAspect="1" noMove="1" noResize="1" noEditPoints="1" noAdjustHandles="1" noChangeArrowheads="1" noChangeShapeType="1" noTextEdit="1"/>
              </p:cNvSpPr>
              <p:nvPr/>
            </p:nvSpPr>
            <p:spPr>
              <a:xfrm>
                <a:off x="5092748" y="1073981"/>
                <a:ext cx="2226892" cy="369332"/>
              </a:xfrm>
              <a:prstGeom prst="rect">
                <a:avLst/>
              </a:prstGeom>
              <a:blipFill>
                <a:blip r:embed="rId7"/>
                <a:stretch>
                  <a:fillRect b="-666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469E5CF7-BF8C-6D4F-8914-0231537EE5A3}"/>
              </a:ext>
            </a:extLst>
          </p:cNvPr>
          <p:cNvCxnSpPr>
            <a:cxnSpLocks/>
          </p:cNvCxnSpPr>
          <p:nvPr/>
        </p:nvCxnSpPr>
        <p:spPr>
          <a:xfrm flipV="1">
            <a:off x="5358234" y="1439821"/>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711FA37-18C0-AA48-9DF5-477BFF562C5C}"/>
                  </a:ext>
                </a:extLst>
              </p:cNvPr>
              <p:cNvSpPr txBox="1"/>
              <p:nvPr/>
            </p:nvSpPr>
            <p:spPr>
              <a:xfrm>
                <a:off x="4101111" y="3080665"/>
                <a:ext cx="412625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31" name="TextBox 30">
                <a:extLst>
                  <a:ext uri="{FF2B5EF4-FFF2-40B4-BE49-F238E27FC236}">
                    <a16:creationId xmlns:a16="http://schemas.microsoft.com/office/drawing/2014/main" id="{B711FA37-18C0-AA48-9DF5-477BFF562C5C}"/>
                  </a:ext>
                </a:extLst>
              </p:cNvPr>
              <p:cNvSpPr txBox="1">
                <a:spLocks noRot="1" noChangeAspect="1" noMove="1" noResize="1" noEditPoints="1" noAdjustHandles="1" noChangeArrowheads="1" noChangeShapeType="1" noTextEdit="1"/>
              </p:cNvSpPr>
              <p:nvPr/>
            </p:nvSpPr>
            <p:spPr>
              <a:xfrm>
                <a:off x="4101111" y="3080665"/>
                <a:ext cx="4126258" cy="307777"/>
              </a:xfrm>
              <a:prstGeom prst="rect">
                <a:avLst/>
              </a:prstGeom>
              <a:blipFill>
                <a:blip r:embed="rId8"/>
                <a:stretch>
                  <a:fillRect l="-308" r="-1538" b="-36000"/>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3C6F1CC8-1228-D94B-B5C9-99CC4D57071C}"/>
              </a:ext>
            </a:extLst>
          </p:cNvPr>
          <p:cNvCxnSpPr>
            <a:cxnSpLocks/>
          </p:cNvCxnSpPr>
          <p:nvPr/>
        </p:nvCxnSpPr>
        <p:spPr>
          <a:xfrm>
            <a:off x="4164605" y="3434261"/>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F33842-9BF2-8B40-8330-66E9113AA66A}"/>
                  </a:ext>
                </a:extLst>
              </p:cNvPr>
              <p:cNvSpPr txBox="1"/>
              <p:nvPr/>
            </p:nvSpPr>
            <p:spPr>
              <a:xfrm>
                <a:off x="3708982" y="3563541"/>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33" name="TextBox 32">
                <a:extLst>
                  <a:ext uri="{FF2B5EF4-FFF2-40B4-BE49-F238E27FC236}">
                    <a16:creationId xmlns:a16="http://schemas.microsoft.com/office/drawing/2014/main" id="{41F33842-9BF2-8B40-8330-66E9113AA66A}"/>
                  </a:ext>
                </a:extLst>
              </p:cNvPr>
              <p:cNvSpPr txBox="1">
                <a:spLocks noRot="1" noChangeAspect="1" noMove="1" noResize="1" noEditPoints="1" noAdjustHandles="1" noChangeArrowheads="1" noChangeShapeType="1" noTextEdit="1"/>
              </p:cNvSpPr>
              <p:nvPr/>
            </p:nvSpPr>
            <p:spPr>
              <a:xfrm>
                <a:off x="3708982" y="3563541"/>
                <a:ext cx="1398909" cy="230832"/>
              </a:xfrm>
              <a:prstGeom prst="rect">
                <a:avLst/>
              </a:prstGeom>
              <a:blipFill>
                <a:blip r:embed="rId9"/>
                <a:stretch>
                  <a:fillRect b="-1052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E4B0874-D532-4D45-AA40-542F9655C5E6}"/>
              </a:ext>
            </a:extLst>
          </p:cNvPr>
          <p:cNvCxnSpPr>
            <a:cxnSpLocks/>
          </p:cNvCxnSpPr>
          <p:nvPr/>
        </p:nvCxnSpPr>
        <p:spPr>
          <a:xfrm flipV="1">
            <a:off x="4418651" y="3434262"/>
            <a:ext cx="81950" cy="19693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993C92-81C7-6F41-9ACE-E8E41E231473}"/>
              </a:ext>
            </a:extLst>
          </p:cNvPr>
          <p:cNvCxnSpPr>
            <a:cxnSpLocks/>
          </p:cNvCxnSpPr>
          <p:nvPr/>
        </p:nvCxnSpPr>
        <p:spPr>
          <a:xfrm flipV="1">
            <a:off x="5160398" y="3574094"/>
            <a:ext cx="2202129" cy="247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B5A72E-E55A-C745-BE27-316E5DC0EAE0}"/>
              </a:ext>
            </a:extLst>
          </p:cNvPr>
          <p:cNvSpPr txBox="1"/>
          <p:nvPr/>
        </p:nvSpPr>
        <p:spPr>
          <a:xfrm>
            <a:off x="5344645" y="4416516"/>
            <a:ext cx="2048959" cy="230832"/>
          </a:xfrm>
          <a:prstGeom prst="rect">
            <a:avLst/>
          </a:prstGeom>
          <a:noFill/>
        </p:spPr>
        <p:txBody>
          <a:bodyPr wrap="squar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37" name="Straight Connector 36">
            <a:extLst>
              <a:ext uri="{FF2B5EF4-FFF2-40B4-BE49-F238E27FC236}">
                <a16:creationId xmlns:a16="http://schemas.microsoft.com/office/drawing/2014/main" id="{6F42E0BE-E048-2748-8352-72EFEB31C3C1}"/>
              </a:ext>
            </a:extLst>
          </p:cNvPr>
          <p:cNvCxnSpPr>
            <a:cxnSpLocks/>
          </p:cNvCxnSpPr>
          <p:nvPr/>
        </p:nvCxnSpPr>
        <p:spPr>
          <a:xfrm flipV="1">
            <a:off x="5496394" y="3598880"/>
            <a:ext cx="0" cy="7729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2B7A86-09B2-E547-846D-05AD54321A8B}"/>
              </a:ext>
            </a:extLst>
          </p:cNvPr>
          <p:cNvCxnSpPr>
            <a:cxnSpLocks/>
          </p:cNvCxnSpPr>
          <p:nvPr/>
        </p:nvCxnSpPr>
        <p:spPr>
          <a:xfrm>
            <a:off x="5496394" y="3449476"/>
            <a:ext cx="495910"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6F76E7-DB77-3346-97ED-DF93BEEBFBE2}"/>
              </a:ext>
            </a:extLst>
          </p:cNvPr>
          <p:cNvCxnSpPr>
            <a:cxnSpLocks/>
          </p:cNvCxnSpPr>
          <p:nvPr/>
        </p:nvCxnSpPr>
        <p:spPr>
          <a:xfrm flipV="1">
            <a:off x="6323528" y="3434261"/>
            <a:ext cx="1038999" cy="15215"/>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E71738-6413-6C40-8976-5C79378E23E7}"/>
              </a:ext>
            </a:extLst>
          </p:cNvPr>
          <p:cNvSpPr txBox="1"/>
          <p:nvPr/>
        </p:nvSpPr>
        <p:spPr>
          <a:xfrm>
            <a:off x="5496395" y="3659649"/>
            <a:ext cx="1054368" cy="369332"/>
          </a:xfrm>
          <a:prstGeom prst="rect">
            <a:avLst/>
          </a:prstGeom>
          <a:noFill/>
        </p:spPr>
        <p:txBody>
          <a:bodyPr wrap="square" rtlCol="0">
            <a:spAutoFit/>
          </a:bodyPr>
          <a:lstStyle/>
          <a:p>
            <a:r>
              <a:rPr lang="ru-RU" sz="900" dirty="0">
                <a:solidFill>
                  <a:schemeClr val="accent6">
                    <a:lumMod val="50000"/>
                  </a:schemeClr>
                </a:solidFill>
              </a:rPr>
              <a:t>Немедленная награда</a:t>
            </a:r>
            <a:endParaRPr lang="en-TR" sz="900" dirty="0">
              <a:solidFill>
                <a:schemeClr val="accent6">
                  <a:lumMod val="50000"/>
                </a:schemeClr>
              </a:solidFill>
            </a:endParaRPr>
          </a:p>
        </p:txBody>
      </p:sp>
      <p:cxnSp>
        <p:nvCxnSpPr>
          <p:cNvPr id="47" name="Straight Connector 46">
            <a:extLst>
              <a:ext uri="{FF2B5EF4-FFF2-40B4-BE49-F238E27FC236}">
                <a16:creationId xmlns:a16="http://schemas.microsoft.com/office/drawing/2014/main" id="{FDE1EC9D-304C-4449-A9D3-187835653CD2}"/>
              </a:ext>
            </a:extLst>
          </p:cNvPr>
          <p:cNvCxnSpPr>
            <a:cxnSpLocks/>
          </p:cNvCxnSpPr>
          <p:nvPr/>
        </p:nvCxnSpPr>
        <p:spPr>
          <a:xfrm flipV="1">
            <a:off x="5715709" y="3449477"/>
            <a:ext cx="0" cy="210172"/>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5C87E1-F384-8E4F-8274-7C6EAE351793}"/>
              </a:ext>
            </a:extLst>
          </p:cNvPr>
          <p:cNvCxnSpPr>
            <a:cxnSpLocks/>
          </p:cNvCxnSpPr>
          <p:nvPr/>
        </p:nvCxnSpPr>
        <p:spPr>
          <a:xfrm flipV="1">
            <a:off x="6734051" y="3449477"/>
            <a:ext cx="0" cy="373583"/>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F2B9457-E3B6-6B44-B871-273B169C6666}"/>
              </a:ext>
            </a:extLst>
          </p:cNvPr>
          <p:cNvSpPr txBox="1"/>
          <p:nvPr/>
        </p:nvSpPr>
        <p:spPr>
          <a:xfrm>
            <a:off x="6406255" y="3819898"/>
            <a:ext cx="1359615" cy="507831"/>
          </a:xfrm>
          <a:prstGeom prst="rect">
            <a:avLst/>
          </a:prstGeom>
          <a:noFill/>
        </p:spPr>
        <p:txBody>
          <a:bodyPr wrap="square" rtlCol="0">
            <a:spAutoFit/>
          </a:bodyPr>
          <a:lstStyle/>
          <a:p>
            <a:r>
              <a:rPr lang="ru-RU" sz="900" dirty="0">
                <a:solidFill>
                  <a:schemeClr val="accent5">
                    <a:lumMod val="75000"/>
                  </a:schemeClr>
                </a:solidFill>
              </a:rPr>
              <a:t>Дисконтированная ценность</a:t>
            </a:r>
            <a:br>
              <a:rPr lang="ru-RU" sz="900" dirty="0">
                <a:solidFill>
                  <a:schemeClr val="accent5">
                    <a:lumMod val="75000"/>
                  </a:schemeClr>
                </a:solidFill>
              </a:rPr>
            </a:br>
            <a:r>
              <a:rPr lang="ru-RU" sz="900" dirty="0">
                <a:solidFill>
                  <a:schemeClr val="accent5">
                    <a:lumMod val="75000"/>
                  </a:schemeClr>
                </a:solidFill>
              </a:rPr>
              <a:t>будущего состояния</a:t>
            </a:r>
          </a:p>
        </p:txBody>
      </p:sp>
      <p:cxnSp>
        <p:nvCxnSpPr>
          <p:cNvPr id="52" name="Straight Connector 51">
            <a:extLst>
              <a:ext uri="{FF2B5EF4-FFF2-40B4-BE49-F238E27FC236}">
                <a16:creationId xmlns:a16="http://schemas.microsoft.com/office/drawing/2014/main" id="{A6F541DE-DCA9-BB42-B742-4531DD8CDDE6}"/>
              </a:ext>
            </a:extLst>
          </p:cNvPr>
          <p:cNvCxnSpPr>
            <a:cxnSpLocks/>
          </p:cNvCxnSpPr>
          <p:nvPr/>
        </p:nvCxnSpPr>
        <p:spPr>
          <a:xfrm>
            <a:off x="7496452" y="3429622"/>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252E0E-D682-DF4B-8E3B-E79D05F4149F}"/>
                  </a:ext>
                </a:extLst>
              </p:cNvPr>
              <p:cNvSpPr txBox="1"/>
              <p:nvPr/>
            </p:nvSpPr>
            <p:spPr>
              <a:xfrm>
                <a:off x="7707970" y="3574094"/>
                <a:ext cx="1313180" cy="507831"/>
              </a:xfrm>
              <a:prstGeom prst="rect">
                <a:avLst/>
              </a:prstGeom>
              <a:noFill/>
            </p:spPr>
            <p:txBody>
              <a:bodyPr wrap="none" rtlCol="0">
                <a:spAutoFit/>
              </a:bodyPr>
              <a:lstStyle/>
              <a:p>
                <a:r>
                  <a:rPr lang="ru-RU" sz="900" dirty="0">
                    <a:solidFill>
                      <a:schemeClr val="accent4">
                        <a:lumMod val="75000"/>
                      </a:schemeClr>
                    </a:solidFill>
                  </a:rPr>
                  <a:t>При условии начала </a:t>
                </a:r>
                <a:br>
                  <a:rPr lang="ru-RU" sz="900" dirty="0">
                    <a:solidFill>
                      <a:schemeClr val="accent4">
                        <a:lumMod val="75000"/>
                      </a:schemeClr>
                    </a:solidFill>
                  </a:rPr>
                </a:br>
                <a:r>
                  <a:rPr lang="ru-RU" sz="900" dirty="0">
                    <a:solidFill>
                      <a:schemeClr val="accent4">
                        <a:lumMod val="75000"/>
                      </a:schemeClr>
                    </a:solidFill>
                  </a:rPr>
                  <a:t>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53" name="TextBox 52">
                <a:extLst>
                  <a:ext uri="{FF2B5EF4-FFF2-40B4-BE49-F238E27FC236}">
                    <a16:creationId xmlns:a16="http://schemas.microsoft.com/office/drawing/2014/main" id="{C1252E0E-D682-DF4B-8E3B-E79D05F4149F}"/>
                  </a:ext>
                </a:extLst>
              </p:cNvPr>
              <p:cNvSpPr txBox="1">
                <a:spLocks noRot="1" noChangeAspect="1" noMove="1" noResize="1" noEditPoints="1" noAdjustHandles="1" noChangeArrowheads="1" noChangeShapeType="1" noTextEdit="1"/>
              </p:cNvSpPr>
              <p:nvPr/>
            </p:nvSpPr>
            <p:spPr>
              <a:xfrm>
                <a:off x="7707970" y="3574094"/>
                <a:ext cx="1313180" cy="507831"/>
              </a:xfrm>
              <a:prstGeom prst="rect">
                <a:avLst/>
              </a:prstGeom>
              <a:blipFill>
                <a:blip r:embed="rId10"/>
                <a:stretch>
                  <a:fillRect b="-2439"/>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1F4CAD02-95DC-D545-B3A5-55397EC565B8}"/>
              </a:ext>
            </a:extLst>
          </p:cNvPr>
          <p:cNvCxnSpPr>
            <a:cxnSpLocks/>
          </p:cNvCxnSpPr>
          <p:nvPr/>
        </p:nvCxnSpPr>
        <p:spPr>
          <a:xfrm flipV="1">
            <a:off x="7833982" y="3429623"/>
            <a:ext cx="0" cy="17304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FD3B56-0602-1F4F-94C8-FB1BC8C1A661}"/>
              </a:ext>
            </a:extLst>
          </p:cNvPr>
          <p:cNvSpPr/>
          <p:nvPr/>
        </p:nvSpPr>
        <p:spPr>
          <a:xfrm>
            <a:off x="5234087" y="3256929"/>
            <a:ext cx="158104" cy="153889"/>
          </a:xfrm>
          <a:prstGeom prst="rect">
            <a:avLst/>
          </a:prstGeom>
          <a:noFill/>
          <a:ln w="12700">
            <a:solidFill>
              <a:srgbClr val="C00000">
                <a:alpha val="445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F9F924-E4F0-9B4E-8C65-04CA4724285E}"/>
                  </a:ext>
                </a:extLst>
              </p:cNvPr>
              <p:cNvSpPr txBox="1"/>
              <p:nvPr/>
            </p:nvSpPr>
            <p:spPr>
              <a:xfrm>
                <a:off x="5101647" y="2699900"/>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56" name="TextBox 55">
                <a:extLst>
                  <a:ext uri="{FF2B5EF4-FFF2-40B4-BE49-F238E27FC236}">
                    <a16:creationId xmlns:a16="http://schemas.microsoft.com/office/drawing/2014/main" id="{B0F9F924-E4F0-9B4E-8C65-04CA4724285E}"/>
                  </a:ext>
                </a:extLst>
              </p:cNvPr>
              <p:cNvSpPr txBox="1">
                <a:spLocks noRot="1" noChangeAspect="1" noMove="1" noResize="1" noEditPoints="1" noAdjustHandles="1" noChangeArrowheads="1" noChangeShapeType="1" noTextEdit="1"/>
              </p:cNvSpPr>
              <p:nvPr/>
            </p:nvSpPr>
            <p:spPr>
              <a:xfrm>
                <a:off x="5101647" y="2699900"/>
                <a:ext cx="2226892" cy="369332"/>
              </a:xfrm>
              <a:prstGeom prst="rect">
                <a:avLst/>
              </a:prstGeom>
              <a:blipFill>
                <a:blip r:embed="rId11"/>
                <a:stretch>
                  <a:fillRect b="-6667"/>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F87FC44C-94A1-FA48-AEA1-467DD7C85591}"/>
              </a:ext>
            </a:extLst>
          </p:cNvPr>
          <p:cNvCxnSpPr>
            <a:cxnSpLocks/>
          </p:cNvCxnSpPr>
          <p:nvPr/>
        </p:nvCxnSpPr>
        <p:spPr>
          <a:xfrm flipV="1">
            <a:off x="5305763" y="3080665"/>
            <a:ext cx="0" cy="168350"/>
          </a:xfrm>
          <a:prstGeom prst="line">
            <a:avLst/>
          </a:prstGeom>
          <a:ln w="12700">
            <a:solidFill>
              <a:srgbClr val="C00000">
                <a:alpha val="44563"/>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8B367DB-CD5B-8B41-AB78-43C11BD49BB8}"/>
              </a:ext>
            </a:extLst>
          </p:cNvPr>
          <p:cNvCxnSpPr>
            <a:cxnSpLocks/>
          </p:cNvCxnSpPr>
          <p:nvPr/>
        </p:nvCxnSpPr>
        <p:spPr>
          <a:xfrm>
            <a:off x="625965" y="1913776"/>
            <a:ext cx="178584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FA4BD9-6A4F-224D-A4F8-64E9276F68C9}"/>
              </a:ext>
            </a:extLst>
          </p:cNvPr>
          <p:cNvCxnSpPr>
            <a:cxnSpLocks/>
          </p:cNvCxnSpPr>
          <p:nvPr/>
        </p:nvCxnSpPr>
        <p:spPr>
          <a:xfrm>
            <a:off x="2411807" y="2882385"/>
            <a:ext cx="94337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D2B751-7698-394D-A696-CB4010A7BA2D}"/>
              </a:ext>
            </a:extLst>
          </p:cNvPr>
          <p:cNvCxnSpPr>
            <a:cxnSpLocks/>
          </p:cNvCxnSpPr>
          <p:nvPr/>
        </p:nvCxnSpPr>
        <p:spPr>
          <a:xfrm>
            <a:off x="2411807" y="1913776"/>
            <a:ext cx="0" cy="968609"/>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87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состояния-действия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683241" y="1436644"/>
          <a:ext cx="2109055" cy="1854200"/>
        </p:xfrm>
        <a:graphic>
          <a:graphicData uri="http://schemas.openxmlformats.org/drawingml/2006/table">
            <a:tbl>
              <a:tblPr firstRow="1" bandRow="1"/>
              <a:tblGrid>
                <a:gridCol w="421811">
                  <a:extLst>
                    <a:ext uri="{9D8B030D-6E8A-4147-A177-3AD203B41FA5}">
                      <a16:colId xmlns:a16="http://schemas.microsoft.com/office/drawing/2014/main" val="3722595887"/>
                    </a:ext>
                  </a:extLst>
                </a:gridCol>
                <a:gridCol w="421811">
                  <a:extLst>
                    <a:ext uri="{9D8B030D-6E8A-4147-A177-3AD203B41FA5}">
                      <a16:colId xmlns:a16="http://schemas.microsoft.com/office/drawing/2014/main" val="408206748"/>
                    </a:ext>
                  </a:extLst>
                </a:gridCol>
                <a:gridCol w="421811">
                  <a:extLst>
                    <a:ext uri="{9D8B030D-6E8A-4147-A177-3AD203B41FA5}">
                      <a16:colId xmlns:a16="http://schemas.microsoft.com/office/drawing/2014/main" val="1642578470"/>
                    </a:ext>
                  </a:extLst>
                </a:gridCol>
                <a:gridCol w="421811">
                  <a:extLst>
                    <a:ext uri="{9D8B030D-6E8A-4147-A177-3AD203B41FA5}">
                      <a16:colId xmlns:a16="http://schemas.microsoft.com/office/drawing/2014/main" val="77006586"/>
                    </a:ext>
                  </a:extLst>
                </a:gridCol>
                <a:gridCol w="421811">
                  <a:extLst>
                    <a:ext uri="{9D8B030D-6E8A-4147-A177-3AD203B41FA5}">
                      <a16:colId xmlns:a16="http://schemas.microsoft.com/office/drawing/2014/main" val="2039500422"/>
                    </a:ext>
                  </a:extLst>
                </a:gridCol>
              </a:tblGrid>
              <a:tr h="370840">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extLst>
                  <a:ext uri="{0D108BD9-81ED-4DB2-BD59-A6C34878D82A}">
                    <a16:rowId xmlns:a16="http://schemas.microsoft.com/office/drawing/2014/main" val="1195693291"/>
                  </a:ext>
                </a:extLst>
              </a:tr>
              <a:tr h="370840">
                <a:tc>
                  <a:txBody>
                    <a:bodyPr/>
                    <a:lstStyle/>
                    <a:p>
                      <a:pPr algn="r">
                        <a:lnSpc>
                          <a:spcPct val="100000"/>
                        </a:lnSpc>
                      </a:pPr>
                      <a:r>
                        <a:rPr lang="en-TR" sz="800" b="1" dirty="0"/>
                        <a:t>-7</a:t>
                      </a:r>
                    </a:p>
                  </a:txBody>
                  <a:tcPr marR="36000" anchor="ctr"/>
                </a:tc>
                <a:tc>
                  <a:txBody>
                    <a:bodyPr/>
                    <a:lstStyle/>
                    <a:p>
                      <a:pPr algn="r">
                        <a:lnSpc>
                          <a:spcPct val="100000"/>
                        </a:lnSpc>
                      </a:pPr>
                      <a:r>
                        <a:rPr lang="en-TR" sz="800" b="1" dirty="0"/>
                        <a:t>-6</a:t>
                      </a:r>
                    </a:p>
                  </a:txBody>
                  <a:tcPr marR="36000" anchor="ctr"/>
                </a:tc>
                <a:tc>
                  <a:txBody>
                    <a:bodyPr/>
                    <a:lstStyle/>
                    <a:p>
                      <a:pPr algn="r">
                        <a:lnSpc>
                          <a:spcPct val="100000"/>
                        </a:lnSpc>
                      </a:pPr>
                      <a:r>
                        <a:rPr lang="en-TR" sz="800" b="1" dirty="0"/>
                        <a:t>-5</a:t>
                      </a:r>
                    </a:p>
                  </a:txBody>
                  <a:tcPr marR="36000" anchor="ctr"/>
                </a:tc>
                <a:tc>
                  <a:txBody>
                    <a:bodyPr/>
                    <a:lstStyle/>
                    <a:p>
                      <a:pPr algn="ctr"/>
                      <a:r>
                        <a:rPr lang="en-TR" sz="800" b="1" dirty="0"/>
                        <a:t>-4</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307736625"/>
                  </a:ext>
                </a:extLst>
              </a:tr>
              <a:tr h="370840">
                <a:tc>
                  <a:txBody>
                    <a:bodyPr/>
                    <a:lstStyle/>
                    <a:p>
                      <a:pPr algn="ctr"/>
                      <a:endParaRPr lang="en-TR" sz="800" b="1" dirty="0"/>
                    </a:p>
                  </a:txBody>
                  <a:tcPr anchor="ctr">
                    <a:solidFill>
                      <a:srgbClr val="002060"/>
                    </a:solidFill>
                  </a:tcPr>
                </a:tc>
                <a:tc>
                  <a:txBody>
                    <a:bodyPr/>
                    <a:lstStyle/>
                    <a:p>
                      <a:pPr algn="ctr"/>
                      <a:r>
                        <a:rPr lang="en-TR" sz="800" b="1" dirty="0"/>
                        <a:t>-7</a:t>
                      </a:r>
                    </a:p>
                  </a:txBody>
                  <a:tcPr marT="0"/>
                </a:tc>
                <a:tc>
                  <a:txBody>
                    <a:bodyPr/>
                    <a:lstStyle/>
                    <a:p>
                      <a:pPr algn="ctr"/>
                      <a:endParaRPr lang="en-TR" sz="800" b="1" dirty="0"/>
                    </a:p>
                  </a:txBody>
                  <a:tcPr anchor="ctr">
                    <a:solidFill>
                      <a:srgbClr val="002060"/>
                    </a:solidFill>
                  </a:tcPr>
                </a:tc>
                <a:tc>
                  <a:txBody>
                    <a:bodyPr/>
                    <a:lstStyle/>
                    <a:p>
                      <a:pPr algn="ctr"/>
                      <a:r>
                        <a:rPr lang="en-TR" sz="800" b="1" dirty="0"/>
                        <a:t>-3</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2079523752"/>
                  </a:ext>
                </a:extLst>
              </a:tr>
              <a:tr h="370840">
                <a:tc>
                  <a:txBody>
                    <a:bodyPr/>
                    <a:lstStyle/>
                    <a:p>
                      <a:pPr algn="ctr"/>
                      <a:endParaRPr lang="en-TR" sz="800" b="1" dirty="0"/>
                    </a:p>
                  </a:txBody>
                  <a:tcPr anchor="ctr">
                    <a:solidFill>
                      <a:srgbClr val="002060"/>
                    </a:solidFill>
                  </a:tcPr>
                </a:tc>
                <a:tc>
                  <a:txBody>
                    <a:bodyPr/>
                    <a:lstStyle/>
                    <a:p>
                      <a:pPr algn="ctr"/>
                      <a:r>
                        <a:rPr lang="en-TR" sz="800" b="1" dirty="0"/>
                        <a:t>-8</a:t>
                      </a:r>
                    </a:p>
                  </a:txBody>
                  <a:tcPr marT="0"/>
                </a:tc>
                <a:tc>
                  <a:txBody>
                    <a:bodyPr/>
                    <a:lstStyle/>
                    <a:p>
                      <a:pPr algn="ctr"/>
                      <a:endParaRPr lang="en-TR" sz="800" b="1" dirty="0"/>
                    </a:p>
                  </a:txBody>
                  <a:tcPr anchor="ctr">
                    <a:solidFill>
                      <a:srgbClr val="002060"/>
                    </a:solidFill>
                  </a:tcPr>
                </a:tc>
                <a:tc>
                  <a:txBody>
                    <a:bodyPr/>
                    <a:lstStyle/>
                    <a:p>
                      <a:pPr algn="r"/>
                      <a:r>
                        <a:rPr lang="en-TR" sz="800" b="1" dirty="0"/>
                        <a:t>-2</a:t>
                      </a:r>
                    </a:p>
                  </a:txBody>
                  <a:tcPr marR="36000" anchor="ctr"/>
                </a:tc>
                <a:tc>
                  <a:txBody>
                    <a:bodyPr/>
                    <a:lstStyle/>
                    <a:p>
                      <a:pPr algn="r"/>
                      <a:r>
                        <a:rPr lang="en-TR" sz="800" b="1" dirty="0"/>
                        <a:t>-1</a:t>
                      </a:r>
                    </a:p>
                  </a:txBody>
                  <a:tcPr marR="36000" anchor="ctr"/>
                </a:tc>
                <a:extLst>
                  <a:ext uri="{0D108BD9-81ED-4DB2-BD59-A6C34878D82A}">
                    <a16:rowId xmlns:a16="http://schemas.microsoft.com/office/drawing/2014/main" val="2758370690"/>
                  </a:ext>
                </a:extLst>
              </a:tr>
              <a:tr h="370840">
                <a:tc>
                  <a:txBody>
                    <a:bodyPr/>
                    <a:lstStyle/>
                    <a:p>
                      <a:pPr algn="ctr"/>
                      <a:endParaRPr lang="en-TR" sz="800" b="1" dirty="0"/>
                    </a:p>
                  </a:txBody>
                  <a:tcPr anchor="ctr">
                    <a:solidFill>
                      <a:srgbClr val="002060"/>
                    </a:solidFill>
                  </a:tcPr>
                </a:tc>
                <a:tc>
                  <a:txBody>
                    <a:bodyPr/>
                    <a:lstStyle/>
                    <a:p>
                      <a:pPr algn="ctr"/>
                      <a:r>
                        <a:rPr lang="en-TR" sz="800" b="1" dirty="0"/>
                        <a:t>-9</a:t>
                      </a:r>
                    </a:p>
                  </a:txBody>
                  <a:tcPr marT="0"/>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320448" y="1804249"/>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2798433" y="2547198"/>
            <a:ext cx="387010" cy="387010"/>
          </a:xfrm>
          <a:prstGeom prst="rect">
            <a:avLst/>
          </a:prstGeom>
        </p:spPr>
      </p:pic>
      <p:cxnSp>
        <p:nvCxnSpPr>
          <p:cNvPr id="58" name="Straight Connector 57">
            <a:extLst>
              <a:ext uri="{FF2B5EF4-FFF2-40B4-BE49-F238E27FC236}">
                <a16:creationId xmlns:a16="http://schemas.microsoft.com/office/drawing/2014/main" id="{A82445E7-A0E5-F04E-847C-6658174244BA}"/>
              </a:ext>
            </a:extLst>
          </p:cNvPr>
          <p:cNvCxnSpPr>
            <a:cxnSpLocks/>
          </p:cNvCxnSpPr>
          <p:nvPr/>
        </p:nvCxnSpPr>
        <p:spPr>
          <a:xfrm flipV="1">
            <a:off x="111078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D96A57-FA5C-814D-A264-5A0542D84C0C}"/>
              </a:ext>
            </a:extLst>
          </p:cNvPr>
          <p:cNvCxnSpPr>
            <a:cxnSpLocks/>
          </p:cNvCxnSpPr>
          <p:nvPr/>
        </p:nvCxnSpPr>
        <p:spPr>
          <a:xfrm flipV="1">
            <a:off x="688250"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27F89B-7B97-7544-B5B5-D48F9FFC0306}"/>
              </a:ext>
            </a:extLst>
          </p:cNvPr>
          <p:cNvCxnSpPr>
            <a:cxnSpLocks/>
          </p:cNvCxnSpPr>
          <p:nvPr/>
        </p:nvCxnSpPr>
        <p:spPr>
          <a:xfrm flipV="1">
            <a:off x="1104644" y="217487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BF715B1-EA11-8E44-BA0E-80753C64622F}"/>
              </a:ext>
            </a:extLst>
          </p:cNvPr>
          <p:cNvCxnSpPr>
            <a:cxnSpLocks/>
          </p:cNvCxnSpPr>
          <p:nvPr/>
        </p:nvCxnSpPr>
        <p:spPr>
          <a:xfrm flipV="1">
            <a:off x="1107819" y="255072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7E6CBE-AC04-F049-A1F0-0A05B0BBB8D2}"/>
              </a:ext>
            </a:extLst>
          </p:cNvPr>
          <p:cNvCxnSpPr>
            <a:cxnSpLocks/>
          </p:cNvCxnSpPr>
          <p:nvPr/>
        </p:nvCxnSpPr>
        <p:spPr>
          <a:xfrm flipV="1">
            <a:off x="1104644" y="292098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B7D798-AD9D-D546-97B5-EF03C015119C}"/>
              </a:ext>
            </a:extLst>
          </p:cNvPr>
          <p:cNvCxnSpPr>
            <a:cxnSpLocks/>
          </p:cNvCxnSpPr>
          <p:nvPr/>
        </p:nvCxnSpPr>
        <p:spPr>
          <a:xfrm flipV="1">
            <a:off x="153274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7BC47FA-AB7E-C348-888C-E92B9B1DB9C8}"/>
              </a:ext>
            </a:extLst>
          </p:cNvPr>
          <p:cNvCxnSpPr>
            <a:cxnSpLocks/>
          </p:cNvCxnSpPr>
          <p:nvPr/>
        </p:nvCxnSpPr>
        <p:spPr>
          <a:xfrm flipV="1">
            <a:off x="195471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4E39537-E51F-EA40-85F9-26AEF1DF0352}"/>
              </a:ext>
            </a:extLst>
          </p:cNvPr>
          <p:cNvCxnSpPr>
            <a:cxnSpLocks/>
          </p:cNvCxnSpPr>
          <p:nvPr/>
        </p:nvCxnSpPr>
        <p:spPr>
          <a:xfrm flipV="1">
            <a:off x="195153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BBDD51-685E-F54D-A0B0-2244EDAA0F48}"/>
              </a:ext>
            </a:extLst>
          </p:cNvPr>
          <p:cNvCxnSpPr>
            <a:cxnSpLocks/>
          </p:cNvCxnSpPr>
          <p:nvPr/>
        </p:nvCxnSpPr>
        <p:spPr>
          <a:xfrm flipV="1">
            <a:off x="1954711" y="255035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4669A8-9D41-D74B-B8A3-1227416EF206}"/>
              </a:ext>
            </a:extLst>
          </p:cNvPr>
          <p:cNvCxnSpPr>
            <a:cxnSpLocks/>
          </p:cNvCxnSpPr>
          <p:nvPr/>
        </p:nvCxnSpPr>
        <p:spPr>
          <a:xfrm flipV="1">
            <a:off x="2379289" y="254867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F154E5-56E0-C549-A4BD-89A5C45CC708}"/>
              </a:ext>
            </a:extLst>
          </p:cNvPr>
          <p:cNvCxnSpPr>
            <a:cxnSpLocks/>
          </p:cNvCxnSpPr>
          <p:nvPr/>
        </p:nvCxnSpPr>
        <p:spPr>
          <a:xfrm flipH="1" flipV="1">
            <a:off x="195153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9211530-F381-FE42-AE24-D560B2EB2344}"/>
              </a:ext>
            </a:extLst>
          </p:cNvPr>
          <p:cNvCxnSpPr>
            <a:cxnSpLocks/>
          </p:cNvCxnSpPr>
          <p:nvPr/>
        </p:nvCxnSpPr>
        <p:spPr>
          <a:xfrm flipH="1" flipV="1">
            <a:off x="1532184" y="181075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4196BD-686D-7E44-9A2D-549FE126B00D}"/>
              </a:ext>
            </a:extLst>
          </p:cNvPr>
          <p:cNvCxnSpPr>
            <a:cxnSpLocks/>
          </p:cNvCxnSpPr>
          <p:nvPr/>
        </p:nvCxnSpPr>
        <p:spPr>
          <a:xfrm flipH="1" flipV="1">
            <a:off x="1107606" y="180440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7B6FFB-4D9C-B244-B36E-2EA1B48346C7}"/>
              </a:ext>
            </a:extLst>
          </p:cNvPr>
          <p:cNvCxnSpPr>
            <a:cxnSpLocks/>
          </p:cNvCxnSpPr>
          <p:nvPr/>
        </p:nvCxnSpPr>
        <p:spPr>
          <a:xfrm flipH="1" flipV="1">
            <a:off x="195788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95390C-BA2C-A54D-851B-7619444FE31C}"/>
              </a:ext>
            </a:extLst>
          </p:cNvPr>
          <p:cNvCxnSpPr>
            <a:cxnSpLocks/>
          </p:cNvCxnSpPr>
          <p:nvPr/>
        </p:nvCxnSpPr>
        <p:spPr>
          <a:xfrm flipH="1" flipV="1">
            <a:off x="1951536" y="2549592"/>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B36F6-AF08-4A43-8C4B-FDFBA1CB61EC}"/>
              </a:ext>
            </a:extLst>
          </p:cNvPr>
          <p:cNvCxnSpPr>
            <a:cxnSpLocks/>
          </p:cNvCxnSpPr>
          <p:nvPr/>
        </p:nvCxnSpPr>
        <p:spPr>
          <a:xfrm flipH="1" flipV="1">
            <a:off x="2372939"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3BF28B-D587-8F4C-9C62-20407AE975FE}"/>
              </a:ext>
            </a:extLst>
          </p:cNvPr>
          <p:cNvCxnSpPr>
            <a:cxnSpLocks/>
          </p:cNvCxnSpPr>
          <p:nvPr/>
        </p:nvCxnSpPr>
        <p:spPr>
          <a:xfrm flipH="1" flipV="1">
            <a:off x="1110994" y="217896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20BDFF-A13A-8B4E-A50A-30545A33ECE2}"/>
              </a:ext>
            </a:extLst>
          </p:cNvPr>
          <p:cNvCxnSpPr>
            <a:cxnSpLocks/>
          </p:cNvCxnSpPr>
          <p:nvPr/>
        </p:nvCxnSpPr>
        <p:spPr>
          <a:xfrm flipH="1" flipV="1">
            <a:off x="1099848"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A80424-551C-EF4F-B8F8-ED6AD4E84C27}"/>
              </a:ext>
            </a:extLst>
          </p:cNvPr>
          <p:cNvCxnSpPr>
            <a:cxnSpLocks/>
          </p:cNvCxnSpPr>
          <p:nvPr/>
        </p:nvCxnSpPr>
        <p:spPr>
          <a:xfrm flipH="1" flipV="1">
            <a:off x="686918"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4553E3-8698-984F-8098-7D781401B40E}"/>
              </a:ext>
            </a:extLst>
          </p:cNvPr>
          <p:cNvCxnSpPr>
            <a:cxnSpLocks/>
          </p:cNvCxnSpPr>
          <p:nvPr/>
        </p:nvCxnSpPr>
        <p:spPr>
          <a:xfrm flipH="1" flipV="1">
            <a:off x="1109926" y="292029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EEA12-B54C-3C43-A336-017532E3786D}"/>
                  </a:ext>
                </a:extLst>
              </p:cNvPr>
              <p:cNvSpPr txBox="1"/>
              <p:nvPr/>
            </p:nvSpPr>
            <p:spPr>
              <a:xfrm>
                <a:off x="3947375" y="1804249"/>
                <a:ext cx="38090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TR" sz="2000" dirty="0"/>
              </a:p>
            </p:txBody>
          </p:sp>
        </mc:Choice>
        <mc:Fallback xmlns="">
          <p:sp>
            <p:nvSpPr>
              <p:cNvPr id="19" name="TextBox 18">
                <a:extLst>
                  <a:ext uri="{FF2B5EF4-FFF2-40B4-BE49-F238E27FC236}">
                    <a16:creationId xmlns:a16="http://schemas.microsoft.com/office/drawing/2014/main" id="{FC5EEA12-B54C-3C43-A336-017532E3786D}"/>
                  </a:ext>
                </a:extLst>
              </p:cNvPr>
              <p:cNvSpPr txBox="1">
                <a:spLocks noRot="1" noChangeAspect="1" noMove="1" noResize="1" noEditPoints="1" noAdjustHandles="1" noChangeArrowheads="1" noChangeShapeType="1" noTextEdit="1"/>
              </p:cNvSpPr>
              <p:nvPr/>
            </p:nvSpPr>
            <p:spPr>
              <a:xfrm>
                <a:off x="3947375" y="1804249"/>
                <a:ext cx="3809056" cy="400110"/>
              </a:xfrm>
              <a:prstGeom prst="rect">
                <a:avLst/>
              </a:prstGeom>
              <a:blipFill>
                <a:blip r:embed="rId4"/>
                <a:stretch>
                  <a:fillRect b="-15625"/>
                </a:stretch>
              </a:blipFill>
            </p:spPr>
            <p:txBody>
              <a:bodyPr/>
              <a:lstStyle/>
              <a:p>
                <a:r>
                  <a:rPr lang="en-TR">
                    <a:noFill/>
                  </a:rPr>
                  <a:t> </a:t>
                </a:r>
              </a:p>
            </p:txBody>
          </p:sp>
        </mc:Fallback>
      </mc:AlternateContent>
      <p:cxnSp>
        <p:nvCxnSpPr>
          <p:cNvPr id="96" name="Straight Connector 95">
            <a:extLst>
              <a:ext uri="{FF2B5EF4-FFF2-40B4-BE49-F238E27FC236}">
                <a16:creationId xmlns:a16="http://schemas.microsoft.com/office/drawing/2014/main" id="{FC762BA6-52F6-2E4B-B3C9-FF5A6AF9D2E6}"/>
              </a:ext>
            </a:extLst>
          </p:cNvPr>
          <p:cNvCxnSpPr>
            <a:cxnSpLocks/>
          </p:cNvCxnSpPr>
          <p:nvPr/>
        </p:nvCxnSpPr>
        <p:spPr>
          <a:xfrm>
            <a:off x="4190690" y="221163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2C2B7-5A16-E041-901E-60132DA60B1B}"/>
                  </a:ext>
                </a:extLst>
              </p:cNvPr>
              <p:cNvSpPr txBox="1"/>
              <p:nvPr/>
            </p:nvSpPr>
            <p:spPr>
              <a:xfrm>
                <a:off x="3730944" y="2242047"/>
                <a:ext cx="1366849" cy="3693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br>
                  <a:rPr lang="ru-RU" sz="900" dirty="0">
                    <a:solidFill>
                      <a:schemeClr val="accent1">
                        <a:lumMod val="50000"/>
                      </a:schemeClr>
                    </a:solidFill>
                  </a:rPr>
                </a:br>
                <a:r>
                  <a:rPr lang="ru-RU" sz="900" dirty="0">
                    <a:solidFill>
                      <a:schemeClr val="accent1">
                        <a:lumMod val="50000"/>
                      </a:schemeClr>
                    </a:solidFill>
                  </a:rPr>
                  <a:t>при действии </a:t>
                </a:r>
                <a14:m>
                  <m:oMath xmlns:m="http://schemas.openxmlformats.org/officeDocument/2006/math">
                    <m:r>
                      <a:rPr lang="en-US" sz="900" b="0" i="1" smtClean="0">
                        <a:solidFill>
                          <a:schemeClr val="accent1">
                            <a:lumMod val="50000"/>
                          </a:schemeClr>
                        </a:solidFill>
                        <a:latin typeface="Cambria Math" panose="02040503050406030204" pitchFamily="18" charset="0"/>
                      </a:rPr>
                      <m:t>𝑎</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97" name="TextBox 96">
                <a:extLst>
                  <a:ext uri="{FF2B5EF4-FFF2-40B4-BE49-F238E27FC236}">
                    <a16:creationId xmlns:a16="http://schemas.microsoft.com/office/drawing/2014/main" id="{E002C2B7-5A16-E041-901E-60132DA60B1B}"/>
                  </a:ext>
                </a:extLst>
              </p:cNvPr>
              <p:cNvSpPr txBox="1">
                <a:spLocks noRot="1" noChangeAspect="1" noMove="1" noResize="1" noEditPoints="1" noAdjustHandles="1" noChangeArrowheads="1" noChangeShapeType="1" noTextEdit="1"/>
              </p:cNvSpPr>
              <p:nvPr/>
            </p:nvSpPr>
            <p:spPr>
              <a:xfrm>
                <a:off x="3730944" y="2242047"/>
                <a:ext cx="1366849" cy="369332"/>
              </a:xfrm>
              <a:prstGeom prst="rect">
                <a:avLst/>
              </a:prstGeom>
              <a:blipFill>
                <a:blip r:embed="rId5"/>
                <a:stretch>
                  <a:fillRect b="-6667"/>
                </a:stretch>
              </a:blipFill>
            </p:spPr>
            <p:txBody>
              <a:bodyPr/>
              <a:lstStyle/>
              <a:p>
                <a:r>
                  <a:rPr lang="en-TR">
                    <a:noFill/>
                  </a:rPr>
                  <a:t> </a:t>
                </a:r>
              </a:p>
            </p:txBody>
          </p:sp>
        </mc:Fallback>
      </mc:AlternateContent>
      <p:cxnSp>
        <p:nvCxnSpPr>
          <p:cNvPr id="98" name="Straight Connector 97">
            <a:extLst>
              <a:ext uri="{FF2B5EF4-FFF2-40B4-BE49-F238E27FC236}">
                <a16:creationId xmlns:a16="http://schemas.microsoft.com/office/drawing/2014/main" id="{A433BD58-E104-914D-891F-ED237A6FB990}"/>
              </a:ext>
            </a:extLst>
          </p:cNvPr>
          <p:cNvCxnSpPr>
            <a:cxnSpLocks/>
          </p:cNvCxnSpPr>
          <p:nvPr/>
        </p:nvCxnSpPr>
        <p:spPr>
          <a:xfrm flipV="1">
            <a:off x="5243615" y="2204359"/>
            <a:ext cx="704878" cy="727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8931A52-EF28-CC42-AD2B-424CE35BBAB9}"/>
              </a:ext>
            </a:extLst>
          </p:cNvPr>
          <p:cNvSpPr txBox="1"/>
          <p:nvPr/>
        </p:nvSpPr>
        <p:spPr>
          <a:xfrm>
            <a:off x="4703373" y="2444196"/>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00" name="Straight Connector 99">
            <a:extLst>
              <a:ext uri="{FF2B5EF4-FFF2-40B4-BE49-F238E27FC236}">
                <a16:creationId xmlns:a16="http://schemas.microsoft.com/office/drawing/2014/main" id="{4EF6B89A-244E-F24F-BF0A-9CC11B3D1682}"/>
              </a:ext>
            </a:extLst>
          </p:cNvPr>
          <p:cNvCxnSpPr>
            <a:cxnSpLocks/>
          </p:cNvCxnSpPr>
          <p:nvPr/>
        </p:nvCxnSpPr>
        <p:spPr>
          <a:xfrm flipV="1">
            <a:off x="5423697" y="2210798"/>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E0CE2A8-84EA-7346-9BBA-07C298467E58}"/>
              </a:ext>
            </a:extLst>
          </p:cNvPr>
          <p:cNvCxnSpPr>
            <a:cxnSpLocks/>
          </p:cNvCxnSpPr>
          <p:nvPr/>
        </p:nvCxnSpPr>
        <p:spPr>
          <a:xfrm flipV="1">
            <a:off x="6004681" y="2204359"/>
            <a:ext cx="1617472" cy="535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DF9B183-4FCB-CC4E-BD6D-4EC1861E1EEC}"/>
                  </a:ext>
                </a:extLst>
              </p:cNvPr>
              <p:cNvSpPr txBox="1"/>
              <p:nvPr/>
            </p:nvSpPr>
            <p:spPr>
              <a:xfrm>
                <a:off x="6644160" y="2243847"/>
                <a:ext cx="1977208" cy="369332"/>
              </a:xfrm>
              <a:prstGeom prst="rect">
                <a:avLst/>
              </a:prstGeom>
              <a:noFill/>
            </p:spPr>
            <p:txBody>
              <a:bodyPr wrap="none" rtlCol="0">
                <a:spAutoFit/>
              </a:bodyPr>
              <a:lstStyle/>
              <a:p>
                <a:r>
                  <a:rPr lang="ru-RU" sz="900" dirty="0">
                    <a:solidFill>
                      <a:schemeClr val="accent4">
                        <a:lumMod val="75000"/>
                      </a:schemeClr>
                    </a:solidFill>
                  </a:rPr>
                  <a:t>При условии начала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r>
                  <a:rPr lang="en-TR" sz="900" dirty="0">
                    <a:solidFill>
                      <a:schemeClr val="accent4">
                        <a:lumMod val="75000"/>
                      </a:schemeClr>
                    </a:solidFill>
                  </a:rPr>
                  <a:t> </a:t>
                </a:r>
                <a:r>
                  <a:rPr lang="ru-RU" sz="900" dirty="0">
                    <a:solidFill>
                      <a:schemeClr val="accent4">
                        <a:lumMod val="75000"/>
                      </a:schemeClr>
                    </a:solidFill>
                  </a:rPr>
                  <a:t>и выбора действия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endParaRPr lang="en-TR" sz="900" dirty="0">
                  <a:solidFill>
                    <a:schemeClr val="accent4">
                      <a:lumMod val="75000"/>
                    </a:schemeClr>
                  </a:solidFill>
                </a:endParaRPr>
              </a:p>
            </p:txBody>
          </p:sp>
        </mc:Choice>
        <mc:Fallback xmlns="">
          <p:sp>
            <p:nvSpPr>
              <p:cNvPr id="102" name="TextBox 101">
                <a:extLst>
                  <a:ext uri="{FF2B5EF4-FFF2-40B4-BE49-F238E27FC236}">
                    <a16:creationId xmlns:a16="http://schemas.microsoft.com/office/drawing/2014/main" id="{BDF9B183-4FCB-CC4E-BD6D-4EC1861E1EEC}"/>
                  </a:ext>
                </a:extLst>
              </p:cNvPr>
              <p:cNvSpPr txBox="1">
                <a:spLocks noRot="1" noChangeAspect="1" noMove="1" noResize="1" noEditPoints="1" noAdjustHandles="1" noChangeArrowheads="1" noChangeShapeType="1" noTextEdit="1"/>
              </p:cNvSpPr>
              <p:nvPr/>
            </p:nvSpPr>
            <p:spPr>
              <a:xfrm>
                <a:off x="6644160" y="2243847"/>
                <a:ext cx="1977208" cy="369332"/>
              </a:xfrm>
              <a:prstGeom prst="rect">
                <a:avLst/>
              </a:prstGeom>
              <a:blipFill>
                <a:blip r:embed="rId6"/>
                <a:stretch>
                  <a:fillRect b="-6667"/>
                </a:stretch>
              </a:blipFill>
            </p:spPr>
            <p:txBody>
              <a:bodyPr/>
              <a:lstStyle/>
              <a:p>
                <a:r>
                  <a:rPr lang="en-TR">
                    <a:noFill/>
                  </a:rPr>
                  <a:t> </a:t>
                </a:r>
              </a:p>
            </p:txBody>
          </p:sp>
        </mc:Fallback>
      </mc:AlternateContent>
      <p:sp>
        <p:nvSpPr>
          <p:cNvPr id="103" name="Rectangle 102">
            <a:extLst>
              <a:ext uri="{FF2B5EF4-FFF2-40B4-BE49-F238E27FC236}">
                <a16:creationId xmlns:a16="http://schemas.microsoft.com/office/drawing/2014/main" id="{14D3B35D-6E45-5C45-B9E2-9F4F17B1BF3D}"/>
              </a:ext>
            </a:extLst>
          </p:cNvPr>
          <p:cNvSpPr/>
          <p:nvPr/>
        </p:nvSpPr>
        <p:spPr>
          <a:xfrm>
            <a:off x="5435898" y="2017403"/>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C808900-0413-E74A-86BF-A28357305A8A}"/>
                  </a:ext>
                </a:extLst>
              </p:cNvPr>
              <p:cNvSpPr txBox="1"/>
              <p:nvPr/>
            </p:nvSpPr>
            <p:spPr>
              <a:xfrm>
                <a:off x="5118833" y="130574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104" name="TextBox 103">
                <a:extLst>
                  <a:ext uri="{FF2B5EF4-FFF2-40B4-BE49-F238E27FC236}">
                    <a16:creationId xmlns:a16="http://schemas.microsoft.com/office/drawing/2014/main" id="{4C808900-0413-E74A-86BF-A28357305A8A}"/>
                  </a:ext>
                </a:extLst>
              </p:cNvPr>
              <p:cNvSpPr txBox="1">
                <a:spLocks noRot="1" noChangeAspect="1" noMove="1" noResize="1" noEditPoints="1" noAdjustHandles="1" noChangeArrowheads="1" noChangeShapeType="1" noTextEdit="1"/>
              </p:cNvSpPr>
              <p:nvPr/>
            </p:nvSpPr>
            <p:spPr>
              <a:xfrm>
                <a:off x="5118833" y="1305741"/>
                <a:ext cx="2226892" cy="369332"/>
              </a:xfrm>
              <a:prstGeom prst="rect">
                <a:avLst/>
              </a:prstGeom>
              <a:blipFill>
                <a:blip r:embed="rId7"/>
                <a:stretch>
                  <a:fillRect b="-6667"/>
                </a:stretch>
              </a:blipFill>
            </p:spPr>
            <p:txBody>
              <a:bodyPr/>
              <a:lstStyle/>
              <a:p>
                <a:r>
                  <a:rPr lang="en-TR">
                    <a:noFill/>
                  </a:rPr>
                  <a:t> </a:t>
                </a:r>
              </a:p>
            </p:txBody>
          </p:sp>
        </mc:Fallback>
      </mc:AlternateContent>
      <p:cxnSp>
        <p:nvCxnSpPr>
          <p:cNvPr id="105" name="Straight Connector 104">
            <a:extLst>
              <a:ext uri="{FF2B5EF4-FFF2-40B4-BE49-F238E27FC236}">
                <a16:creationId xmlns:a16="http://schemas.microsoft.com/office/drawing/2014/main" id="{72EF188D-7626-6E46-94C5-587DF7F4479F}"/>
              </a:ext>
            </a:extLst>
          </p:cNvPr>
          <p:cNvCxnSpPr>
            <a:cxnSpLocks/>
          </p:cNvCxnSpPr>
          <p:nvPr/>
        </p:nvCxnSpPr>
        <p:spPr>
          <a:xfrm flipV="1">
            <a:off x="5525985" y="1697337"/>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B99B195-B404-6944-92DE-B5CAA2CCB45D}"/>
                  </a:ext>
                </a:extLst>
              </p:cNvPr>
              <p:cNvSpPr txBox="1"/>
              <p:nvPr/>
            </p:nvSpPr>
            <p:spPr>
              <a:xfrm>
                <a:off x="4018814" y="3790002"/>
                <a:ext cx="2958034" cy="369332"/>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r>
                          <a:rPr lang="en-US" sz="1800" b="0" i="1">
                            <a:latin typeface="Cambria Math" panose="02040503050406030204" pitchFamily="18" charset="0"/>
                          </a:rPr>
                          <m:t>𝑣</m:t>
                        </m:r>
                      </m:e>
                      <m:sub>
                        <m:r>
                          <a:rPr lang="en-US" sz="1800" b="0" i="1" smtClean="0">
                            <a:latin typeface="Cambria Math" panose="02040503050406030204" pitchFamily="18" charset="0"/>
                          </a:rPr>
                          <m:t>𝜋</m:t>
                        </m:r>
                      </m:sub>
                    </m:sSub>
                    <m:d>
                      <m:dPr>
                        <m:ctrlPr>
                          <a:rPr lang="en-US" sz="1800" i="1" smtClean="0">
                            <a:latin typeface="Cambria Math" panose="02040503050406030204" pitchFamily="18" charset="0"/>
                          </a:rPr>
                        </m:ctrlPr>
                      </m:dPr>
                      <m:e>
                        <m:r>
                          <a:rPr lang="en-US" sz="1800" b="0" i="1" smtClean="0">
                            <a:latin typeface="Cambria Math" panose="02040503050406030204" pitchFamily="18" charset="0"/>
                          </a:rPr>
                          <m:t>𝑠</m:t>
                        </m:r>
                      </m:e>
                    </m:d>
                    <m:r>
                      <a:rPr lang="ru-RU" sz="1800" b="0" i="1" smtClean="0">
                        <a:latin typeface="Cambria Math" panose="02040503050406030204" pitchFamily="18" charset="0"/>
                      </a:rPr>
                      <m:t>=</m:t>
                    </m:r>
                    <m:nary>
                      <m:naryPr>
                        <m:chr m:val="∑"/>
                        <m:supHide m:val="on"/>
                        <m:ctrlPr>
                          <a:rPr lang="ru-RU"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r>
                          <a:rPr lang="en-US" sz="1800" b="0" i="1" smtClean="0">
                            <a:latin typeface="Cambria Math" panose="02040503050406030204" pitchFamily="18" charset="0"/>
                          </a:rPr>
                          <m:t>𝜋</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e>
                    </m:nary>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𝑄</m:t>
                        </m:r>
                      </m:e>
                      <m:sub>
                        <m:r>
                          <a:rPr lang="en-US" sz="1800" i="1">
                            <a:latin typeface="Cambria Math" panose="02040503050406030204" pitchFamily="18" charset="0"/>
                          </a:rPr>
                          <m:t>𝜋</m:t>
                        </m:r>
                      </m:sub>
                    </m:sSub>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𝑎</m:t>
                        </m:r>
                      </m:e>
                    </m:d>
                  </m:oMath>
                </a14:m>
                <a:endParaRPr lang="en-US" sz="1800" dirty="0"/>
              </a:p>
            </p:txBody>
          </p:sp>
        </mc:Choice>
        <mc:Fallback xmlns="">
          <p:sp>
            <p:nvSpPr>
              <p:cNvPr id="38" name="TextBox 37">
                <a:extLst>
                  <a:ext uri="{FF2B5EF4-FFF2-40B4-BE49-F238E27FC236}">
                    <a16:creationId xmlns:a16="http://schemas.microsoft.com/office/drawing/2014/main" id="{AB99B195-B404-6944-92DE-B5CAA2CCB45D}"/>
                  </a:ext>
                </a:extLst>
              </p:cNvPr>
              <p:cNvSpPr txBox="1">
                <a:spLocks noRot="1" noChangeAspect="1" noMove="1" noResize="1" noEditPoints="1" noAdjustHandles="1" noChangeArrowheads="1" noChangeShapeType="1" noTextEdit="1"/>
              </p:cNvSpPr>
              <p:nvPr/>
            </p:nvSpPr>
            <p:spPr>
              <a:xfrm>
                <a:off x="4018814" y="3790002"/>
                <a:ext cx="2958034" cy="369332"/>
              </a:xfrm>
              <a:prstGeom prst="rect">
                <a:avLst/>
              </a:prstGeom>
              <a:blipFill>
                <a:blip r:embed="rId8"/>
                <a:stretch>
                  <a:fillRect t="-110000" b="-1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D3FDC3-384E-D04F-ACA9-C0D40C1DF03F}"/>
                  </a:ext>
                </a:extLst>
              </p:cNvPr>
              <p:cNvSpPr txBox="1"/>
              <p:nvPr/>
            </p:nvSpPr>
            <p:spPr>
              <a:xfrm>
                <a:off x="3184431" y="3398449"/>
                <a:ext cx="4572000" cy="357277"/>
              </a:xfrm>
              <a:prstGeom prst="rect">
                <a:avLst/>
              </a:prstGeom>
              <a:noFill/>
            </p:spPr>
            <p:txBody>
              <a:bodyPr wrap="square">
                <a:spAutoFit/>
              </a:bodyPr>
              <a:lstStyle/>
              <a:p>
                <a:pPr marL="0" indent="0">
                  <a:lnSpc>
                    <a:spcPct val="115000"/>
                  </a:lnSpc>
                  <a:buNone/>
                </a:pPr>
                <a:r>
                  <a:rPr lang="ru-RU" sz="1600" b="1" dirty="0">
                    <a:solidFill>
                      <a:srgbClr val="000000"/>
                    </a:solidFill>
                    <a:latin typeface="Helvetica Neue" panose="02000503000000020004" pitchFamily="2" charset="0"/>
                  </a:rPr>
                  <a:t>Связь между 𝑣-функцией и </a:t>
                </a:r>
                <a14:m>
                  <m:oMath xmlns:m="http://schemas.openxmlformats.org/officeDocument/2006/math">
                    <m:r>
                      <a:rPr lang="en-US" sz="1600" b="1" i="1" dirty="0" smtClean="0">
                        <a:solidFill>
                          <a:srgbClr val="000000"/>
                        </a:solidFill>
                        <a:latin typeface="Cambria Math" panose="02040503050406030204" pitchFamily="18" charset="0"/>
                      </a:rPr>
                      <m:t>𝑸</m:t>
                    </m:r>
                  </m:oMath>
                </a14:m>
                <a:r>
                  <a:rPr lang="ru-RU" sz="1600" b="1" dirty="0">
                    <a:solidFill>
                      <a:srgbClr val="000000"/>
                    </a:solidFill>
                    <a:latin typeface="Helvetica Neue" panose="02000503000000020004" pitchFamily="2" charset="0"/>
                  </a:rPr>
                  <a:t>-функцией</a:t>
                </a:r>
              </a:p>
            </p:txBody>
          </p:sp>
        </mc:Choice>
        <mc:Fallback xmlns="">
          <p:sp>
            <p:nvSpPr>
              <p:cNvPr id="41" name="TextBox 40">
                <a:extLst>
                  <a:ext uri="{FF2B5EF4-FFF2-40B4-BE49-F238E27FC236}">
                    <a16:creationId xmlns:a16="http://schemas.microsoft.com/office/drawing/2014/main" id="{FCD3FDC3-384E-D04F-ACA9-C0D40C1DF03F}"/>
                  </a:ext>
                </a:extLst>
              </p:cNvPr>
              <p:cNvSpPr txBox="1">
                <a:spLocks noRot="1" noChangeAspect="1" noMove="1" noResize="1" noEditPoints="1" noAdjustHandles="1" noChangeArrowheads="1" noChangeShapeType="1" noTextEdit="1"/>
              </p:cNvSpPr>
              <p:nvPr/>
            </p:nvSpPr>
            <p:spPr>
              <a:xfrm>
                <a:off x="3184431" y="3398449"/>
                <a:ext cx="4572000" cy="357277"/>
              </a:xfrm>
              <a:prstGeom prst="rect">
                <a:avLst/>
              </a:prstGeom>
              <a:blipFill>
                <a:blip r:embed="rId9"/>
                <a:stretch>
                  <a:fillRect l="-554" b="-2069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EA4C2FD-68F0-EF4A-984B-25DCA7F94683}"/>
              </a:ext>
            </a:extLst>
          </p:cNvPr>
          <p:cNvCxnSpPr/>
          <p:nvPr/>
        </p:nvCxnSpPr>
        <p:spPr>
          <a:xfrm>
            <a:off x="4124005" y="4179939"/>
            <a:ext cx="44799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D1CA486-7583-D74D-A5DC-84AF1BAF6478}"/>
                  </a:ext>
                </a:extLst>
              </p:cNvPr>
              <p:cNvSpPr txBox="1"/>
              <p:nvPr/>
            </p:nvSpPr>
            <p:spPr>
              <a:xfrm>
                <a:off x="3814988" y="4233800"/>
                <a:ext cx="880182" cy="507831"/>
              </a:xfrm>
              <a:prstGeom prst="rect">
                <a:avLst/>
              </a:prstGeom>
              <a:noFill/>
            </p:spPr>
            <p:txBody>
              <a:bodyPr wrap="square" rtlCol="0">
                <a:spAutoFit/>
              </a:bodyPr>
              <a:lstStyle/>
              <a:p>
                <a14:m>
                  <m:oMath xmlns:m="http://schemas.openxmlformats.org/officeDocument/2006/math">
                    <m:r>
                      <a:rPr lang="en-US" sz="900" b="0" i="1" smtClean="0">
                        <a:solidFill>
                          <a:schemeClr val="accent1">
                            <a:lumMod val="50000"/>
                          </a:schemeClr>
                        </a:solidFill>
                        <a:latin typeface="Cambria Math" panose="02040503050406030204" pitchFamily="18" charset="0"/>
                      </a:rPr>
                      <m:t>𝑣</m:t>
                    </m:r>
                  </m:oMath>
                </a14:m>
                <a:r>
                  <a:rPr lang="en-US" sz="900" dirty="0">
                    <a:solidFill>
                      <a:schemeClr val="accent1">
                        <a:lumMod val="50000"/>
                      </a:schemeClr>
                    </a:solidFill>
                  </a:rPr>
                  <a:t>-</a:t>
                </a:r>
                <a:r>
                  <a:rPr lang="ru-RU" sz="900" dirty="0">
                    <a:solidFill>
                      <a:schemeClr val="accent1">
                        <a:lumMod val="50000"/>
                      </a:schemeClr>
                    </a:solidFill>
                  </a:rPr>
                  <a:t>функция – 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44" name="TextBox 43">
                <a:extLst>
                  <a:ext uri="{FF2B5EF4-FFF2-40B4-BE49-F238E27FC236}">
                    <a16:creationId xmlns:a16="http://schemas.microsoft.com/office/drawing/2014/main" id="{2D1CA486-7583-D74D-A5DC-84AF1BAF6478}"/>
                  </a:ext>
                </a:extLst>
              </p:cNvPr>
              <p:cNvSpPr txBox="1">
                <a:spLocks noRot="1" noChangeAspect="1" noMove="1" noResize="1" noEditPoints="1" noAdjustHandles="1" noChangeArrowheads="1" noChangeShapeType="1" noTextEdit="1"/>
              </p:cNvSpPr>
              <p:nvPr/>
            </p:nvSpPr>
            <p:spPr>
              <a:xfrm>
                <a:off x="3814988" y="4233800"/>
                <a:ext cx="880182" cy="507831"/>
              </a:xfrm>
              <a:prstGeom prst="rect">
                <a:avLst/>
              </a:prstGeom>
              <a:blipFill>
                <a:blip r:embed="rId10"/>
                <a:stretch>
                  <a:fillRect b="-2439"/>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5A99B40F-1B99-9B43-A535-A0FF6722FB6A}"/>
              </a:ext>
            </a:extLst>
          </p:cNvPr>
          <p:cNvCxnSpPr>
            <a:cxnSpLocks/>
          </p:cNvCxnSpPr>
          <p:nvPr/>
        </p:nvCxnSpPr>
        <p:spPr>
          <a:xfrm>
            <a:off x="4795620" y="4179939"/>
            <a:ext cx="105628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AE8584-7A43-9A44-B3DB-0BF35B3B8CDC}"/>
                  </a:ext>
                </a:extLst>
              </p:cNvPr>
              <p:cNvSpPr txBox="1"/>
              <p:nvPr/>
            </p:nvSpPr>
            <p:spPr>
              <a:xfrm>
                <a:off x="4760850" y="4233800"/>
                <a:ext cx="1056283" cy="646331"/>
              </a:xfrm>
              <a:prstGeom prst="rect">
                <a:avLst/>
              </a:prstGeom>
              <a:noFill/>
            </p:spPr>
            <p:txBody>
              <a:bodyPr wrap="square" rtlCol="0">
                <a:spAutoFit/>
              </a:bodyPr>
              <a:lstStyle/>
              <a:p>
                <a:r>
                  <a:rPr lang="ru-RU" sz="900" dirty="0">
                    <a:solidFill>
                      <a:srgbClr val="00B050"/>
                    </a:solidFill>
                  </a:rPr>
                  <a:t>Сумма по всем возможным действиям из состояния </a:t>
                </a:r>
                <a14:m>
                  <m:oMath xmlns:m="http://schemas.openxmlformats.org/officeDocument/2006/math">
                    <m:r>
                      <a:rPr lang="en-US" sz="900" b="0" i="1" smtClean="0">
                        <a:solidFill>
                          <a:srgbClr val="00B050"/>
                        </a:solidFill>
                        <a:latin typeface="Cambria Math" panose="02040503050406030204" pitchFamily="18" charset="0"/>
                      </a:rPr>
                      <m:t>𝑠</m:t>
                    </m:r>
                  </m:oMath>
                </a14:m>
                <a:endParaRPr lang="en-TR" sz="900" dirty="0">
                  <a:solidFill>
                    <a:srgbClr val="00B050"/>
                  </a:solidFill>
                </a:endParaRPr>
              </a:p>
            </p:txBody>
          </p:sp>
        </mc:Choice>
        <mc:Fallback xmlns="">
          <p:sp>
            <p:nvSpPr>
              <p:cNvPr id="47" name="TextBox 46">
                <a:extLst>
                  <a:ext uri="{FF2B5EF4-FFF2-40B4-BE49-F238E27FC236}">
                    <a16:creationId xmlns:a16="http://schemas.microsoft.com/office/drawing/2014/main" id="{C6AE8584-7A43-9A44-B3DB-0BF35B3B8CDC}"/>
                  </a:ext>
                </a:extLst>
              </p:cNvPr>
              <p:cNvSpPr txBox="1">
                <a:spLocks noRot="1" noChangeAspect="1" noMove="1" noResize="1" noEditPoints="1" noAdjustHandles="1" noChangeArrowheads="1" noChangeShapeType="1" noTextEdit="1"/>
              </p:cNvSpPr>
              <p:nvPr/>
            </p:nvSpPr>
            <p:spPr>
              <a:xfrm>
                <a:off x="4760850" y="4233800"/>
                <a:ext cx="1056283" cy="646331"/>
              </a:xfrm>
              <a:prstGeom prst="rect">
                <a:avLst/>
              </a:prstGeom>
              <a:blipFill>
                <a:blip r:embed="rId11"/>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867F03-9AA0-2043-AF6F-A3B78603A6D1}"/>
                  </a:ext>
                </a:extLst>
              </p:cNvPr>
              <p:cNvSpPr txBox="1"/>
              <p:nvPr/>
            </p:nvSpPr>
            <p:spPr>
              <a:xfrm>
                <a:off x="5948493" y="4233800"/>
                <a:ext cx="1367475" cy="507831"/>
              </a:xfrm>
              <a:prstGeom prst="rect">
                <a:avLst/>
              </a:prstGeom>
              <a:noFill/>
            </p:spPr>
            <p:txBody>
              <a:bodyPr wrap="square" rtlCol="0">
                <a:spAutoFit/>
              </a:bodyPr>
              <a:lstStyle/>
              <a:p>
                <a14:m>
                  <m:oMath xmlns:m="http://schemas.openxmlformats.org/officeDocument/2006/math">
                    <m:r>
                      <a:rPr lang="en-US" sz="900" b="0" i="1" smtClean="0">
                        <a:solidFill>
                          <a:schemeClr val="accent4">
                            <a:lumMod val="75000"/>
                          </a:schemeClr>
                        </a:solidFill>
                        <a:latin typeface="Cambria Math" panose="02040503050406030204" pitchFamily="18" charset="0"/>
                      </a:rPr>
                      <m:t>𝑄</m:t>
                    </m:r>
                  </m:oMath>
                </a14:m>
                <a:r>
                  <a:rPr lang="ru-RU" sz="900" dirty="0">
                    <a:solidFill>
                      <a:schemeClr val="accent4">
                        <a:lumMod val="75000"/>
                      </a:schemeClr>
                    </a:solidFill>
                  </a:rPr>
                  <a:t>-функция - ценность состояния</a:t>
                </a:r>
                <a:r>
                  <a:rPr lang="en-US" sz="900" dirty="0">
                    <a:solidFill>
                      <a:schemeClr val="accent4">
                        <a:lumMod val="75000"/>
                      </a:schemeClr>
                    </a:solidFill>
                  </a:rPr>
                  <a:t>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br>
                  <a:rPr lang="ru-RU" sz="900" dirty="0">
                    <a:solidFill>
                      <a:schemeClr val="accent4">
                        <a:lumMod val="75000"/>
                      </a:schemeClr>
                    </a:solidFill>
                  </a:rPr>
                </a:br>
                <a:r>
                  <a:rPr lang="ru-RU" sz="900" dirty="0">
                    <a:solidFill>
                      <a:schemeClr val="accent4">
                        <a:lumMod val="75000"/>
                      </a:schemeClr>
                    </a:solidFill>
                  </a:rPr>
                  <a:t>при действии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r>
                  <a:rPr lang="ru-RU" sz="900" dirty="0">
                    <a:solidFill>
                      <a:schemeClr val="accent4">
                        <a:lumMod val="75000"/>
                      </a:schemeClr>
                    </a:solidFill>
                  </a:rPr>
                  <a:t> </a:t>
                </a:r>
                <a:endParaRPr lang="en-TR" sz="900" dirty="0">
                  <a:solidFill>
                    <a:schemeClr val="accent4">
                      <a:lumMod val="75000"/>
                    </a:schemeClr>
                  </a:solidFill>
                </a:endParaRPr>
              </a:p>
            </p:txBody>
          </p:sp>
        </mc:Choice>
        <mc:Fallback xmlns="">
          <p:sp>
            <p:nvSpPr>
              <p:cNvPr id="48" name="TextBox 47">
                <a:extLst>
                  <a:ext uri="{FF2B5EF4-FFF2-40B4-BE49-F238E27FC236}">
                    <a16:creationId xmlns:a16="http://schemas.microsoft.com/office/drawing/2014/main" id="{82867F03-9AA0-2043-AF6F-A3B78603A6D1}"/>
                  </a:ext>
                </a:extLst>
              </p:cNvPr>
              <p:cNvSpPr txBox="1">
                <a:spLocks noRot="1" noChangeAspect="1" noMove="1" noResize="1" noEditPoints="1" noAdjustHandles="1" noChangeArrowheads="1" noChangeShapeType="1" noTextEdit="1"/>
              </p:cNvSpPr>
              <p:nvPr/>
            </p:nvSpPr>
            <p:spPr>
              <a:xfrm>
                <a:off x="5948493" y="4233800"/>
                <a:ext cx="1367475" cy="507831"/>
              </a:xfrm>
              <a:prstGeom prst="rect">
                <a:avLst/>
              </a:prstGeom>
              <a:blipFill>
                <a:blip r:embed="rId12"/>
                <a:stretch>
                  <a:fillRect b="-2439"/>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87028019-7D78-1547-AF62-CD9232788122}"/>
              </a:ext>
            </a:extLst>
          </p:cNvPr>
          <p:cNvCxnSpPr>
            <a:cxnSpLocks/>
          </p:cNvCxnSpPr>
          <p:nvPr/>
        </p:nvCxnSpPr>
        <p:spPr>
          <a:xfrm>
            <a:off x="6004681" y="4179939"/>
            <a:ext cx="73978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01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endParaRPr dirty="0"/>
          </a:p>
        </p:txBody>
      </p:sp>
      <p:sp>
        <p:nvSpPr>
          <p:cNvPr id="311" name="Google Shape;311;p57"/>
          <p:cNvSpPr txBox="1">
            <a:spLocks noGrp="1"/>
          </p:cNvSpPr>
          <p:nvPr>
            <p:ph type="body" idx="1"/>
          </p:nvPr>
        </p:nvSpPr>
        <p:spPr>
          <a:xfrm>
            <a:off x="500550" y="1264350"/>
            <a:ext cx="8169062" cy="26148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chemeClr val="tx1"/>
                </a:solidFill>
                <a:effectLst/>
                <a:latin typeface="Söhne"/>
              </a:rPr>
              <a:t>Уравнение Беллмана для </a:t>
            </a:r>
            <a:r>
              <a:rPr lang="ru-RU" sz="2000" b="0" i="0" u="none" strike="noStrike" dirty="0">
                <a:solidFill>
                  <a:srgbClr val="000000"/>
                </a:solidFill>
                <a:effectLst/>
                <a:latin typeface="STIXMathJax_Normal-italic"/>
              </a:rPr>
              <a:t>𝑣 </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описывает связь между оценкой значения состояния (</a:t>
            </a:r>
            <a:r>
              <a:rPr lang="ru-RU" sz="2000" b="0" i="0" u="none" strike="noStrike" dirty="0">
                <a:solidFill>
                  <a:srgbClr val="000000"/>
                </a:solidFill>
                <a:effectLst/>
                <a:latin typeface="STIXMathJax_Normal-italic"/>
              </a:rPr>
              <a:t>𝑣</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и ожидаемыми наградами в текущем состоянии и всех возможных следующих состояниях. </a:t>
            </a:r>
            <a:endParaRPr lang="en-US" sz="2000" b="0" i="0" u="none" strike="noStrike" dirty="0">
              <a:solidFill>
                <a:schemeClr val="tx1"/>
              </a:solidFill>
              <a:effectLst/>
              <a:latin typeface="Söhne"/>
            </a:endParaRPr>
          </a:p>
          <a:p>
            <a:pPr marL="0" indent="0">
              <a:lnSpc>
                <a:spcPct val="115000"/>
              </a:lnSpc>
              <a:buNone/>
            </a:pPr>
            <a:endParaRPr lang="ru-RU" sz="2000" b="0" i="0" u="none" strike="noStrike" dirty="0">
              <a:solidFill>
                <a:schemeClr val="tx1"/>
              </a:solidFill>
              <a:effectLst/>
              <a:latin typeface="Söhne"/>
            </a:endParaRPr>
          </a:p>
          <a:p>
            <a:pPr marL="0" indent="0">
              <a:lnSpc>
                <a:spcPct val="115000"/>
              </a:lnSpc>
              <a:buNone/>
            </a:pPr>
            <a:r>
              <a:rPr lang="ru-RU" sz="2000" b="0" i="0" u="none" strike="noStrike" dirty="0">
                <a:solidFill>
                  <a:schemeClr val="tx1"/>
                </a:solidFill>
                <a:effectLst/>
                <a:latin typeface="Söhne"/>
              </a:rPr>
              <a:t>Это уравнение формализует принцип оптимальности и позволяет находить оптимальные оценки значений состояний.</a:t>
            </a:r>
          </a:p>
          <a:p>
            <a:pPr marL="0" indent="0">
              <a:lnSpc>
                <a:spcPct val="115000"/>
              </a:lnSpc>
              <a:buNone/>
            </a:pPr>
            <a:endParaRPr sz="1600" dirty="0">
              <a:solidFill>
                <a:schemeClr val="tx1"/>
              </a:solidFill>
            </a:endParaRPr>
          </a:p>
        </p:txBody>
      </p:sp>
    </p:spTree>
    <p:extLst>
      <p:ext uri="{BB962C8B-B14F-4D97-AF65-F5344CB8AC3E}">
        <p14:creationId xmlns:p14="http://schemas.microsoft.com/office/powerpoint/2010/main" val="623012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𝑣</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1363490"/>
                <a:ext cx="8169062" cy="3061224"/>
              </a:xfrm>
              <a:prstGeom prst="rect">
                <a:avLst/>
              </a:prstGeom>
            </p:spPr>
            <p:txBody>
              <a:bodyPr spcFirstLastPara="1" wrap="square" lIns="91425" tIns="91425" rIns="91425" bIns="91425" anchor="t" anchorCtr="0">
                <a:noAutofit/>
              </a:bodyPr>
              <a:lstStyle/>
              <a:p>
                <a:pPr marL="0" indent="0">
                  <a:lnSpc>
                    <a:spcPct val="115000"/>
                  </a:lnSpc>
                  <a:buNone/>
                </a:pPr>
                <a14:m>
                  <m:oMathPara xmlns:m="http://schemas.openxmlformats.org/officeDocument/2006/math">
                    <m:oMathParaPr>
                      <m:jc m:val="centerGroup"/>
                    </m:oMathParaPr>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r>
                        <a:rPr lang="en-US" sz="2000" b="0" i="1" smtClean="0">
                          <a:solidFill>
                            <a:schemeClr val="tx1"/>
                          </a:solidFill>
                          <a:latin typeface="Cambria Math" panose="02040503050406030204" pitchFamily="18" charset="0"/>
                        </a:rPr>
                        <m:t>=</m:t>
                      </m:r>
                      <m:nary>
                        <m:naryPr>
                          <m:chr m:val="∑"/>
                          <m:supHide m:val="on"/>
                          <m:ctrlPr>
                            <a:rPr lang="en-US" sz="2000" b="0" i="1" smtClean="0">
                              <a:solidFill>
                                <a:schemeClr val="tx1"/>
                              </a:solidFill>
                              <a:latin typeface="Cambria Math" panose="02040503050406030204" pitchFamily="18" charset="0"/>
                            </a:rPr>
                          </m:ctrlPr>
                        </m:naryPr>
                        <m:sub>
                          <m:r>
                            <m:rPr>
                              <m:brk m:alnAt="7"/>
                            </m:rPr>
                            <a:rPr lang="en-US" sz="2000" b="0" i="1" smtClean="0">
                              <a:solidFill>
                                <a:schemeClr val="tx1"/>
                              </a:solidFill>
                              <a:latin typeface="Cambria Math" panose="02040503050406030204" pitchFamily="18" charset="0"/>
                            </a:rPr>
                            <m:t>𝑎</m:t>
                          </m:r>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e>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e>
                              </m:nary>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d>
                          <m:r>
                            <a:rPr lang="en-US" sz="2000" b="0" i="1" smtClean="0">
                              <a:solidFill>
                                <a:schemeClr val="tx1"/>
                              </a:solidFill>
                              <a:latin typeface="Cambria Math" panose="02040503050406030204" pitchFamily="18" charset="0"/>
                            </a:rPr>
                            <m:t> </m:t>
                          </m:r>
                        </m:e>
                      </m:nary>
                    </m:oMath>
                  </m:oMathPara>
                </a14:m>
                <a:endParaRPr lang="ru-RU" sz="2000" dirty="0">
                  <a:solidFill>
                    <a:schemeClr val="tx1"/>
                  </a:solidFill>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𝑣</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dirty="0">
                    <a:solidFill>
                      <a:srgbClr val="000000"/>
                    </a:solidFill>
                    <a:latin typeface="STIXMathJax_Normal-italic"/>
                  </a:rPr>
                  <a:t>𝑣</a:t>
                </a:r>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1363490"/>
                <a:ext cx="8169062" cy="3061224"/>
              </a:xfrm>
              <a:prstGeom prst="rect">
                <a:avLst/>
              </a:prstGeom>
              <a:blipFill>
                <a:blip r:embed="rId3"/>
                <a:stretch>
                  <a:fillRect t="-26860"/>
                </a:stretch>
              </a:blipFill>
            </p:spPr>
            <p:txBody>
              <a:bodyPr/>
              <a:lstStyle/>
              <a:p>
                <a:r>
                  <a:rPr lang="en-US">
                    <a:noFill/>
                  </a:rPr>
                  <a:t> </a:t>
                </a:r>
              </a:p>
            </p:txBody>
          </p:sp>
        </mc:Fallback>
      </mc:AlternateContent>
    </p:spTree>
    <p:extLst>
      <p:ext uri="{BB962C8B-B14F-4D97-AF65-F5344CB8AC3E}">
        <p14:creationId xmlns:p14="http://schemas.microsoft.com/office/powerpoint/2010/main" val="2270319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𝑞</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1645288"/>
                <a:ext cx="8169062" cy="2718058"/>
              </a:xfrm>
              <a:prstGeom prst="rect">
                <a:avLst/>
              </a:prstGeom>
            </p:spPr>
            <p:txBody>
              <a:bodyPr spcFirstLastPara="1" wrap="square" lIns="91425" tIns="91425" rIns="91425" bIns="91425" anchor="t" anchorCtr="0">
                <a:noAutofit/>
              </a:bodyPr>
              <a:lstStyle/>
              <a:p>
                <a:pPr marL="0" indent="0" algn="ctr">
                  <a:lnSpc>
                    <a:spcPct val="115000"/>
                  </a:lnSpc>
                  <a:buNone/>
                </a:pPr>
                <a14:m>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𝑞</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e>
                    </m:nary>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nary>
                  </m:oMath>
                </a14:m>
                <a:r>
                  <a:rPr lang="ru-RU" sz="2000" dirty="0">
                    <a:solidFill>
                      <a:schemeClr val="tx1"/>
                    </a:solidFill>
                  </a:rPr>
                  <a:t> </a:t>
                </a:r>
                <a14:m>
                  <m:oMath xmlns:m="http://schemas.openxmlformats.org/officeDocument/2006/math">
                    <m:sSub>
                      <m:sSubPr>
                        <m:ctrlPr>
                          <a:rPr lang="ru-RU"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𝑞</m:t>
                        </m:r>
                      </m:e>
                      <m:sub>
                        <m:r>
                          <a:rPr lang="en-US" sz="2000" i="1">
                            <a:solidFill>
                              <a:schemeClr val="tx1"/>
                            </a:solidFill>
                            <a:latin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e>
                    </m:d>
                  </m:oMath>
                </a14:m>
                <a:endParaRPr lang="ru-RU" sz="2000" dirty="0">
                  <a:solidFill>
                    <a:schemeClr val="tx1"/>
                  </a:solidFill>
                  <a:latin typeface="Söhne"/>
                </a:endParaRPr>
              </a:p>
              <a:p>
                <a:pPr marL="133350" indent="0" algn="l">
                  <a:buNone/>
                </a:pPr>
                <a:endParaRPr lang="ru-RU" sz="1200" b="0" i="0" u="none" strike="noStrike" dirty="0">
                  <a:solidFill>
                    <a:schemeClr val="tx1"/>
                  </a:solidFill>
                  <a:effectLst/>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𝑞</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𝑎</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a:t>
                </a:r>
                <a:r>
                  <a:rPr lang="en-US" sz="1200" b="0" i="0" u="none" strike="noStrike" dirty="0">
                    <a:solidFill>
                      <a:schemeClr val="tx1"/>
                    </a:solidFill>
                    <a:effectLst/>
                    <a:latin typeface="Söhne"/>
                  </a:rPr>
                  <a:t>-</a:t>
                </a:r>
                <a:r>
                  <a:rPr lang="ru-RU" sz="1200" b="0" i="0" u="none" strike="noStrike" dirty="0">
                    <a:solidFill>
                      <a:schemeClr val="tx1"/>
                    </a:solidFill>
                    <a:effectLst/>
                    <a:latin typeface="Söhne"/>
                  </a:rPr>
                  <a:t>действия </a:t>
                </a:r>
                <a:r>
                  <a:rPr lang="en-GB" sz="1200" b="0" i="0" u="none" strike="noStrike" dirty="0">
                    <a:solidFill>
                      <a:schemeClr val="tx1"/>
                    </a:solidFill>
                    <a:effectLst/>
                    <a:latin typeface="Söhne"/>
                  </a:rPr>
                  <a:t>(</a:t>
                </a:r>
                <a14:m>
                  <m:oMath xmlns:m="http://schemas.openxmlformats.org/officeDocument/2006/math">
                    <m:r>
                      <a:rPr lang="en-US" sz="1200" i="1">
                        <a:solidFill>
                          <a:schemeClr val="tx1"/>
                        </a:solidFill>
                        <a:latin typeface="Cambria Math" panose="02040503050406030204" pitchFamily="18" charset="0"/>
                      </a:rPr>
                      <m:t>𝑞</m:t>
                    </m:r>
                  </m:oMath>
                </a14:m>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200" b="0" i="0" u="none" strike="noStrike" dirty="0">
                    <a:solidFill>
                      <a:schemeClr val="tx1"/>
                    </a:solidFill>
                    <a:effectLst/>
                    <a:latin typeface="Söhne"/>
                  </a:rPr>
                  <a:t> </a:t>
                </a:r>
                <a:r>
                  <a:rPr lang="ru-RU" sz="1200" b="0" i="0" u="none" strike="noStrike" dirty="0">
                    <a:solidFill>
                      <a:schemeClr val="tx1"/>
                    </a:solidFill>
                    <a:effectLst/>
                    <a:latin typeface="Söhne"/>
                  </a:rPr>
                  <a:t>выполнив действие </a:t>
                </a:r>
                <a14:m>
                  <m:oMath xmlns:m="http://schemas.openxmlformats.org/officeDocument/2006/math">
                    <m:r>
                      <a:rPr lang="en-US" sz="1200" i="1">
                        <a:solidFill>
                          <a:schemeClr val="tx1"/>
                        </a:solidFill>
                        <a:latin typeface="Cambria Math" panose="02040503050406030204" pitchFamily="18" charset="0"/>
                      </a:rPr>
                      <m:t>𝑎</m:t>
                    </m:r>
                  </m:oMath>
                </a14:m>
                <a:r>
                  <a:rPr lang="ru-RU" sz="1200" b="0" i="0" u="none" strike="noStrike" dirty="0">
                    <a:solidFill>
                      <a:schemeClr val="tx1"/>
                    </a:solidFill>
                    <a:effectLst/>
                    <a:latin typeface="Söhne"/>
                  </a:rPr>
                  <a:t>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1645288"/>
                <a:ext cx="8169062" cy="2718058"/>
              </a:xfrm>
              <a:prstGeom prst="rect">
                <a:avLst/>
              </a:prstGeom>
              <a:blipFill>
                <a:blip r:embed="rId3"/>
                <a:stretch>
                  <a:fillRect t="-13488" b="-1860"/>
                </a:stretch>
              </a:blipFill>
            </p:spPr>
            <p:txBody>
              <a:bodyPr/>
              <a:lstStyle/>
              <a:p>
                <a:r>
                  <a:rPr lang="en-US">
                    <a:noFill/>
                  </a:rPr>
                  <a:t> </a:t>
                </a:r>
              </a:p>
            </p:txBody>
          </p:sp>
        </mc:Fallback>
      </mc:AlternateContent>
    </p:spTree>
    <p:extLst>
      <p:ext uri="{BB962C8B-B14F-4D97-AF65-F5344CB8AC3E}">
        <p14:creationId xmlns:p14="http://schemas.microsoft.com/office/powerpoint/2010/main" val="70118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200" dirty="0"/>
              <a:t>Reinforcement Learning</a:t>
            </a:r>
            <a:br>
              <a:rPr lang="en-US" sz="3200" dirty="0"/>
            </a:br>
            <a:r>
              <a:rPr lang="en-US" sz="2400" dirty="0"/>
              <a:t>DQN algorithm</a:t>
            </a:r>
            <a:endParaRPr b="0"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RU" dirty="0"/>
              <a:t>Открытый урок</a:t>
            </a:r>
            <a:endParaRPr dirty="0"/>
          </a:p>
        </p:txBody>
      </p:sp>
      <p:sp>
        <p:nvSpPr>
          <p:cNvPr id="208" name="Google Shape;208;p48"/>
          <p:cNvSpPr txBox="1">
            <a:spLocks noGrp="1"/>
          </p:cNvSpPr>
          <p:nvPr>
            <p:ph type="subTitle" idx="2"/>
          </p:nvPr>
        </p:nvSpPr>
        <p:spPr>
          <a:xfrm>
            <a:off x="3082400" y="2302060"/>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8" name="Google Shape;278;p64">
            <a:extLst>
              <a:ext uri="{FF2B5EF4-FFF2-40B4-BE49-F238E27FC236}">
                <a16:creationId xmlns:a16="http://schemas.microsoft.com/office/drawing/2014/main" id="{DC03452F-6B2F-EA48-9B01-C3577A300545}"/>
              </a:ext>
            </a:extLst>
          </p:cNvPr>
          <p:cNvPicPr preferRelativeResize="0"/>
          <p:nvPr/>
        </p:nvPicPr>
        <p:blipFill rotWithShape="1">
          <a:blip r:embed="rId3">
            <a:alphaModFix/>
          </a:blip>
          <a:srcRect/>
          <a:stretch/>
        </p:blipFill>
        <p:spPr>
          <a:xfrm>
            <a:off x="8077621" y="258179"/>
            <a:ext cx="652375" cy="652375"/>
          </a:xfrm>
          <a:prstGeom prst="rect">
            <a:avLst/>
          </a:prstGeom>
          <a:noFill/>
          <a:ln>
            <a:noFill/>
          </a:ln>
        </p:spPr>
      </p:pic>
      <p:sp>
        <p:nvSpPr>
          <p:cNvPr id="11" name="Google Shape;209;p48">
            <a:extLst>
              <a:ext uri="{FF2B5EF4-FFF2-40B4-BE49-F238E27FC236}">
                <a16:creationId xmlns:a16="http://schemas.microsoft.com/office/drawing/2014/main" id="{CA2CE4C2-C39C-A54B-AFE5-6E9E10E2AB74}"/>
              </a:ext>
            </a:extLst>
          </p:cNvPr>
          <p:cNvSpPr txBox="1">
            <a:spLocks/>
          </p:cNvSpPr>
          <p:nvPr/>
        </p:nvSpPr>
        <p:spPr>
          <a:xfrm>
            <a:off x="3082400" y="2701811"/>
            <a:ext cx="5938750" cy="2133660"/>
          </a:xfrm>
          <a:prstGeom prst="rect">
            <a:avLst/>
          </a:prstGeom>
          <a:noFill/>
          <a:ln>
            <a:noFill/>
          </a:ln>
        </p:spPr>
        <p:txBody>
          <a:bodyPr spcFirstLastPara="1" wrap="square" lIns="91425" tIns="91425" rIns="91425" bIns="91425" anchor="t" anchorCtr="0">
            <a:normAutofit fontScale="85000" lnSpcReduction="20000"/>
          </a:bodyPr>
          <a:lstStyle>
            <a:lvl1pPr marL="0" lvl="0" algn="l">
              <a:lnSpc>
                <a:spcPct val="100000"/>
              </a:lnSpc>
              <a:spcBef>
                <a:spcPts val="0"/>
              </a:spcBef>
              <a:spcAft>
                <a:spcPts val="0"/>
              </a:spcAft>
              <a:buClr>
                <a:schemeClr val="dk1"/>
              </a:buClr>
              <a:buSzPts val="1300"/>
              <a:buNone/>
              <a:defRPr sz="1300" b="0" i="0">
                <a:solidFill>
                  <a:schemeClr val="dk1"/>
                </a:solidFill>
                <a:latin typeface="+mn-lt"/>
                <a:ea typeface="+mn-ea"/>
                <a:cs typeface="+mn-cs"/>
              </a:defRPr>
            </a:lvl1pPr>
            <a:lvl2pPr marL="457200" lvl="1" algn="l">
              <a:lnSpc>
                <a:spcPct val="100000"/>
              </a:lnSpc>
              <a:spcBef>
                <a:spcPts val="0"/>
              </a:spcBef>
              <a:spcAft>
                <a:spcPts val="0"/>
              </a:spcAft>
              <a:buClr>
                <a:schemeClr val="dk1"/>
              </a:buClr>
              <a:buSzPts val="1500"/>
              <a:buNone/>
              <a:defRPr>
                <a:solidFill>
                  <a:schemeClr val="dk1"/>
                </a:solidFill>
                <a:latin typeface="+mn-lt"/>
                <a:ea typeface="+mn-ea"/>
                <a:cs typeface="+mn-cs"/>
              </a:defRPr>
            </a:lvl2pPr>
            <a:lvl3pPr marL="914400" lvl="2" algn="l">
              <a:lnSpc>
                <a:spcPct val="100000"/>
              </a:lnSpc>
              <a:spcBef>
                <a:spcPts val="0"/>
              </a:spcBef>
              <a:spcAft>
                <a:spcPts val="0"/>
              </a:spcAft>
              <a:buClr>
                <a:schemeClr val="dk1"/>
              </a:buClr>
              <a:buSzPts val="1300"/>
              <a:buNone/>
              <a:defRPr>
                <a:solidFill>
                  <a:schemeClr val="dk1"/>
                </a:solidFill>
                <a:latin typeface="+mn-lt"/>
                <a:ea typeface="+mn-ea"/>
                <a:cs typeface="+mn-cs"/>
              </a:defRPr>
            </a:lvl3pPr>
            <a:lvl4pPr marL="1371600" lvl="3" algn="l">
              <a:lnSpc>
                <a:spcPct val="100000"/>
              </a:lnSpc>
              <a:spcBef>
                <a:spcPts val="0"/>
              </a:spcBef>
              <a:spcAft>
                <a:spcPts val="0"/>
              </a:spcAft>
              <a:buClr>
                <a:schemeClr val="dk1"/>
              </a:buClr>
              <a:buSzPts val="1300"/>
              <a:buNone/>
              <a:defRPr>
                <a:solidFill>
                  <a:schemeClr val="dk1"/>
                </a:solidFill>
                <a:latin typeface="+mn-lt"/>
                <a:ea typeface="+mn-ea"/>
                <a:cs typeface="+mn-cs"/>
              </a:defRPr>
            </a:lvl4pPr>
            <a:lvl5pPr marL="1828800" lvl="4" algn="l">
              <a:lnSpc>
                <a:spcPct val="100000"/>
              </a:lnSpc>
              <a:spcBef>
                <a:spcPts val="0"/>
              </a:spcBef>
              <a:spcAft>
                <a:spcPts val="0"/>
              </a:spcAft>
              <a:buClr>
                <a:schemeClr val="dk1"/>
              </a:buClr>
              <a:buSzPts val="1300"/>
              <a:buNone/>
              <a:defRPr>
                <a:solidFill>
                  <a:schemeClr val="dk1"/>
                </a:solidFill>
                <a:latin typeface="+mn-lt"/>
                <a:ea typeface="+mn-ea"/>
                <a:cs typeface="+mn-cs"/>
              </a:defRPr>
            </a:lvl5pPr>
            <a:lvl6pPr marL="2286000" lvl="5" algn="l">
              <a:lnSpc>
                <a:spcPct val="100000"/>
              </a:lnSpc>
              <a:spcBef>
                <a:spcPts val="0"/>
              </a:spcBef>
              <a:spcAft>
                <a:spcPts val="0"/>
              </a:spcAft>
              <a:buClr>
                <a:schemeClr val="dk1"/>
              </a:buClr>
              <a:buSzPts val="1300"/>
              <a:buNone/>
              <a:defRPr>
                <a:solidFill>
                  <a:schemeClr val="dk1"/>
                </a:solidFill>
                <a:latin typeface="+mn-lt"/>
                <a:ea typeface="+mn-ea"/>
                <a:cs typeface="+mn-cs"/>
              </a:defRPr>
            </a:lvl6pPr>
            <a:lvl7pPr marL="2743200" lvl="6" algn="l">
              <a:lnSpc>
                <a:spcPct val="100000"/>
              </a:lnSpc>
              <a:spcBef>
                <a:spcPts val="0"/>
              </a:spcBef>
              <a:spcAft>
                <a:spcPts val="0"/>
              </a:spcAft>
              <a:buClr>
                <a:schemeClr val="dk1"/>
              </a:buClr>
              <a:buSzPts val="1300"/>
              <a:buNone/>
              <a:defRPr>
                <a:solidFill>
                  <a:schemeClr val="dk1"/>
                </a:solidFill>
                <a:latin typeface="+mn-lt"/>
                <a:ea typeface="+mn-ea"/>
                <a:cs typeface="+mn-cs"/>
              </a:defRPr>
            </a:lvl7pPr>
            <a:lvl8pPr marL="3200400" lvl="7" algn="l">
              <a:lnSpc>
                <a:spcPct val="100000"/>
              </a:lnSpc>
              <a:spcBef>
                <a:spcPts val="0"/>
              </a:spcBef>
              <a:spcAft>
                <a:spcPts val="0"/>
              </a:spcAft>
              <a:buClr>
                <a:schemeClr val="dk1"/>
              </a:buClr>
              <a:buSzPts val="1300"/>
              <a:buNone/>
              <a:defRPr>
                <a:solidFill>
                  <a:schemeClr val="dk1"/>
                </a:solidFill>
                <a:latin typeface="+mn-lt"/>
                <a:ea typeface="+mn-ea"/>
                <a:cs typeface="+mn-cs"/>
              </a:defRPr>
            </a:lvl8pPr>
            <a:lvl9pPr marL="3657600" lvl="8" algn="l">
              <a:lnSpc>
                <a:spcPct val="100000"/>
              </a:lnSpc>
              <a:spcBef>
                <a:spcPts val="0"/>
              </a:spcBef>
              <a:spcAft>
                <a:spcPts val="0"/>
              </a:spcAft>
              <a:buClr>
                <a:schemeClr val="dk1"/>
              </a:buClr>
              <a:buSzPts val="1300"/>
              <a:buNone/>
              <a:defRPr>
                <a:solidFill>
                  <a:schemeClr val="dk1"/>
                </a:solidFill>
                <a:latin typeface="+mn-lt"/>
                <a:ea typeface="+mn-ea"/>
                <a:cs typeface="+mn-cs"/>
              </a:defRPr>
            </a:lvl9pPr>
          </a:lstStyle>
          <a:p>
            <a:pPr marL="1470025" indent="-1465263">
              <a:tabLst>
                <a:tab pos="1465263" algn="l"/>
              </a:tabLst>
            </a:pPr>
            <a:r>
              <a:rPr lang="ru-RU" sz="1150" b="1" kern="0" dirty="0"/>
              <a:t>Руководитель курсов: </a:t>
            </a:r>
            <a:r>
              <a:rPr lang="en-US" sz="1150" b="1" kern="0" dirty="0"/>
              <a:t>	Reinforcement Learning, ML Professional, ML Basic, </a:t>
            </a:r>
            <a:br>
              <a:rPr lang="en-US" sz="1150" b="1" kern="0" dirty="0"/>
            </a:br>
            <a:r>
              <a:rPr lang="en-US" sz="1150" b="1" kern="0" dirty="0" err="1"/>
              <a:t>MLOps</a:t>
            </a:r>
            <a:r>
              <a:rPr lang="en-US" sz="1150" b="1" kern="0" dirty="0"/>
              <a:t>, </a:t>
            </a:r>
            <a:r>
              <a:rPr lang="en-US" sz="1150" b="1" kern="0" dirty="0" err="1"/>
              <a:t>FinML</a:t>
            </a:r>
            <a:endParaRPr lang="en-US" sz="1150" b="1" kern="0" dirty="0"/>
          </a:p>
          <a:p>
            <a:pPr rtl="0"/>
            <a:endParaRPr lang="en-US" sz="1150" b="1" kern="0" dirty="0"/>
          </a:p>
          <a:p>
            <a:pPr rtl="0"/>
            <a:r>
              <a:rPr lang="en-US" sz="1150" b="1" kern="0" dirty="0" err="1"/>
              <a:t>Teamlead</a:t>
            </a:r>
            <a:r>
              <a:rPr lang="en-US" sz="1150" b="1" kern="0" dirty="0"/>
              <a:t>, </a:t>
            </a:r>
            <a:r>
              <a:rPr lang="ru-RU" sz="1150" b="1" kern="0" dirty="0"/>
              <a:t>главный инженер проекта, </a:t>
            </a:r>
          </a:p>
          <a:p>
            <a:pPr rtl="0"/>
            <a:r>
              <a:rPr lang="ru-RU" sz="1150" b="1" kern="0" dirty="0"/>
              <a:t>Физический факультет МГУ, </a:t>
            </a:r>
            <a:r>
              <a:rPr lang="en-US" sz="1150" b="1" kern="0" dirty="0"/>
              <a:t>PhD </a:t>
            </a:r>
            <a:r>
              <a:rPr lang="ru-RU" sz="1150" b="1" kern="0" dirty="0"/>
              <a:t>теоретическая физика</a:t>
            </a:r>
          </a:p>
          <a:p>
            <a:pPr rtl="0"/>
            <a:endParaRPr lang="ru-RU" sz="1150" kern="0" dirty="0"/>
          </a:p>
          <a:p>
            <a:pPr rtl="0"/>
            <a:r>
              <a:rPr lang="ru-RU" sz="1150" b="1" kern="0" dirty="0"/>
              <a:t>Опыт:</a:t>
            </a:r>
            <a:endParaRPr lang="ru-RU" sz="1150" kern="0" dirty="0"/>
          </a:p>
          <a:p>
            <a:pPr rtl="0"/>
            <a:r>
              <a:rPr lang="ru-RU" sz="1150" kern="0" dirty="0"/>
              <a:t>Более 15 лет занимался прикладной математикой и мат моделированием</a:t>
            </a:r>
          </a:p>
          <a:p>
            <a:pPr rtl="0"/>
            <a:r>
              <a:rPr lang="ru-RU" sz="1150" kern="0" dirty="0"/>
              <a:t>(</a:t>
            </a:r>
            <a:r>
              <a:rPr lang="en-US" sz="1150" kern="0" dirty="0"/>
              <a:t>Data Scientist) (Python, </a:t>
            </a:r>
            <a:r>
              <a:rPr lang="ru-RU" sz="1150" kern="0" dirty="0"/>
              <a:t>С++) в НИИ ПАО Газпром</a:t>
            </a:r>
          </a:p>
          <a:p>
            <a:pPr rtl="0"/>
            <a:endParaRPr lang="ru-RU" sz="1150" kern="0" dirty="0"/>
          </a:p>
          <a:p>
            <a:pPr rtl="0"/>
            <a:endParaRPr lang="ru-RU" sz="1150" b="1" kern="0" dirty="0"/>
          </a:p>
          <a:p>
            <a:pPr rtl="0"/>
            <a:r>
              <a:rPr lang="ru-RU" sz="1150" b="1" kern="0" dirty="0"/>
              <a:t>@</a:t>
            </a:r>
            <a:r>
              <a:rPr lang="en-US" sz="1150" b="1" kern="0" dirty="0" err="1"/>
              <a:t>stureiko</a:t>
            </a:r>
            <a:r>
              <a:rPr lang="en-US" sz="1150" b="1" kern="0" dirty="0"/>
              <a:t> (TG)</a:t>
            </a:r>
          </a:p>
          <a:p>
            <a:pPr rtl="0"/>
            <a:endParaRPr lang="en-US" sz="1150" b="1" kern="0" dirty="0"/>
          </a:p>
          <a:p>
            <a:pPr rtl="0"/>
            <a:r>
              <a:rPr lang="en-US" sz="1150" b="1" kern="0" dirty="0"/>
              <a:t>LinkedIn: </a:t>
            </a:r>
            <a:r>
              <a:rPr lang="en-US" sz="1150" kern="0" dirty="0">
                <a:hlinkClick r:id="rId4"/>
              </a:rPr>
              <a:t>igor-stureiko</a:t>
            </a:r>
            <a:r>
              <a:rPr lang="en-US" sz="1150" kern="0" dirty="0"/>
              <a:t> </a:t>
            </a:r>
          </a:p>
          <a:p>
            <a:pPr rtl="0"/>
            <a:endParaRPr lang="en-US" sz="1150" kern="0" dirty="0"/>
          </a:p>
          <a:p>
            <a:pPr rtl="0"/>
            <a:r>
              <a:rPr lang="en-US" sz="1150" b="1" kern="0" dirty="0"/>
              <a:t>@</a:t>
            </a:r>
            <a:r>
              <a:rPr lang="en-US" sz="1150" b="1" kern="0" dirty="0" err="1"/>
              <a:t>rl_fintech</a:t>
            </a:r>
            <a:r>
              <a:rPr lang="en-US" sz="1150" b="1" kern="0" dirty="0"/>
              <a:t> </a:t>
            </a:r>
            <a:r>
              <a:rPr lang="en-US" sz="1150" kern="0" dirty="0"/>
              <a:t>(</a:t>
            </a:r>
            <a:r>
              <a:rPr lang="ru-RU" sz="1150" kern="0" dirty="0"/>
              <a:t>Мой канал о моделях в бизнесе)</a:t>
            </a:r>
            <a:endParaRPr lang="ru-RU" sz="1400" kern="0" dirty="0"/>
          </a:p>
        </p:txBody>
      </p:sp>
      <p:pic>
        <p:nvPicPr>
          <p:cNvPr id="12" name="Picture 11">
            <a:extLst>
              <a:ext uri="{FF2B5EF4-FFF2-40B4-BE49-F238E27FC236}">
                <a16:creationId xmlns:a16="http://schemas.microsoft.com/office/drawing/2014/main" id="{7C6D9259-66E1-AB46-BFF1-E694B121712E}"/>
              </a:ext>
            </a:extLst>
          </p:cNvPr>
          <p:cNvPicPr>
            <a:picLocks noChangeAspect="1"/>
          </p:cNvPicPr>
          <p:nvPr/>
        </p:nvPicPr>
        <p:blipFill rotWithShape="1">
          <a:blip r:embed="rId5">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3780317"/>
              </a:xfrm>
              <a:prstGeom prst="rect">
                <a:avLst/>
              </a:prstGeom>
            </p:spPr>
            <p:txBody>
              <a:bodyPr spcFirstLastPara="1" wrap="square" lIns="91425" tIns="91425" rIns="91425" bIns="91425" anchor="t" anchorCtr="0">
                <a:noAutofit/>
              </a:bodyPr>
              <a:lstStyle/>
              <a:p>
                <a:pPr marL="133350" indent="0">
                  <a:buNone/>
                </a:pPr>
                <a:r>
                  <a:rPr lang="ru-RU" sz="1800" b="0" i="0" u="none" strike="noStrike" dirty="0">
                    <a:solidFill>
                      <a:srgbClr val="000000"/>
                    </a:solidFill>
                    <a:effectLst/>
                    <a:latin typeface="Helvetica Neue" panose="02000503000000020004" pitchFamily="2" charset="0"/>
                  </a:rPr>
                  <a:t>Уравнение Беллмана для </a:t>
                </a:r>
                <a:r>
                  <a:rPr lang="ru-RU" sz="1800" b="0" i="0" u="none" strike="noStrike" dirty="0">
                    <a:solidFill>
                      <a:srgbClr val="000000"/>
                    </a:solidFill>
                    <a:effectLst/>
                    <a:latin typeface="STIXMathJax_Normal-italic"/>
                  </a:rPr>
                  <a:t>𝑞</a:t>
                </a:r>
                <a:r>
                  <a:rPr lang="ru-RU" sz="1800" baseline="-25000" dirty="0">
                    <a:solidFill>
                      <a:srgbClr val="000000"/>
                    </a:solidFill>
                    <a:latin typeface="STIXMathJax_Normal-italic"/>
                  </a:rPr>
                  <a:t>*</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func>
                        <m:funcPr>
                          <m:ctrlPr>
                            <a:rPr lang="en-US" sz="1800" b="0" i="1" smtClean="0">
                              <a:solidFill>
                                <a:schemeClr val="tx1"/>
                              </a:solidFill>
                              <a:latin typeface="Cambria Math" panose="02040503050406030204" pitchFamily="18" charset="0"/>
                            </a:rPr>
                          </m:ctrlPr>
                        </m:funcPr>
                        <m:fName>
                          <m:limLow>
                            <m:limLowPr>
                              <m:ctrlPr>
                                <a:rPr lang="en-US" sz="1800" b="0" i="1" smtClean="0">
                                  <a:solidFill>
                                    <a:schemeClr val="tx1"/>
                                  </a:solidFill>
                                  <a:latin typeface="Cambria Math" panose="02040503050406030204" pitchFamily="18" charset="0"/>
                                </a:rPr>
                              </m:ctrlPr>
                            </m:limLowPr>
                            <m:e>
                              <m:r>
                                <m:rPr>
                                  <m:sty m:val="p"/>
                                </m:rPr>
                                <a:rPr lang="en-US" sz="1800" b="0" i="0" smtClean="0">
                                  <a:solidFill>
                                    <a:schemeClr val="tx1"/>
                                  </a:solidFill>
                                  <a:latin typeface="Cambria Math" panose="02040503050406030204" pitchFamily="18" charset="0"/>
                                </a:rPr>
                                <m:t>max</m:t>
                              </m:r>
                            </m:e>
                            <m:lim>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lim>
                          </m:limLow>
                        </m:fName>
                        <m:e>
                          <m:r>
                            <a:rPr lang="en-US" sz="1800" i="1">
                              <a:solidFill>
                                <a:schemeClr val="tx1"/>
                              </a:solidFill>
                              <a:latin typeface="Cambria Math" panose="02040503050406030204" pitchFamily="18" charset="0"/>
                            </a:rPr>
                            <m:t>𝜋</m:t>
                          </m:r>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e>
                      </m:func>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m:oMathPara>
                </a14:m>
                <a:endParaRPr lang="ru-RU" sz="1600" dirty="0">
                  <a:solidFill>
                    <a:schemeClr val="tx1"/>
                  </a:solidFill>
                  <a:latin typeface="Söhne"/>
                </a:endParaRPr>
              </a:p>
              <a:p>
                <a:pPr marL="133350" indent="0">
                  <a:buNone/>
                </a:pPr>
                <a:r>
                  <a:rPr lang="ru-RU" sz="1400" dirty="0">
                    <a:solidFill>
                      <a:srgbClr val="000000"/>
                    </a:solidFill>
                    <a:latin typeface="Helvetica Neue" panose="02000503000000020004" pitchFamily="2" charset="0"/>
                  </a:rPr>
                  <a:t>Обновляем </a:t>
                </a:r>
                <a14:m>
                  <m:oMath xmlns:m="http://schemas.openxmlformats.org/officeDocument/2006/math">
                    <m:r>
                      <a:rPr lang="en-US" sz="1400" b="0" i="1" smtClean="0">
                        <a:solidFill>
                          <a:srgbClr val="000000"/>
                        </a:solidFill>
                        <a:latin typeface="Cambria Math" panose="02040503050406030204" pitchFamily="18" charset="0"/>
                      </a:rPr>
                      <m:t>𝑞</m:t>
                    </m:r>
                  </m:oMath>
                </a14:m>
                <a:r>
                  <a:rPr lang="en-US" sz="1400" dirty="0">
                    <a:solidFill>
                      <a:srgbClr val="000000"/>
                    </a:solidFill>
                    <a:latin typeface="Helvetica Neue" panose="02000503000000020004" pitchFamily="2" charset="0"/>
                  </a:rPr>
                  <a:t> </a:t>
                </a:r>
                <a:r>
                  <a:rPr lang="ru-RU" sz="1400" dirty="0">
                    <a:solidFill>
                      <a:srgbClr val="000000"/>
                    </a:solidFill>
                    <a:latin typeface="Helvetica Neue" panose="02000503000000020004" pitchFamily="2" charset="0"/>
                  </a:rPr>
                  <a:t>функцию:</a:t>
                </a:r>
              </a:p>
              <a:p>
                <a:pPr marL="133350" indent="0">
                  <a:buNone/>
                </a:pPr>
                <a14:m>
                  <m:oMathPara xmlns:m="http://schemas.openxmlformats.org/officeDocument/2006/math">
                    <m:oMathParaPr>
                      <m:jc m:val="centerGroup"/>
                    </m:oMathParaPr>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r>
                                    <a:rPr lang="en-US" sz="1600" i="1" smtClean="0">
                                      <a:solidFill>
                                        <a:srgbClr val="000000"/>
                                      </a:solidFill>
                                      <a:latin typeface="Cambria Math" panose="02040503050406030204" pitchFamily="18" charset="0"/>
                                    </a:rPr>
                                    <m:t> </m:t>
                                  </m:r>
                                </m:e>
                              </m:d>
                            </m:e>
                          </m:func>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m:oMathPara>
                </a14:m>
                <a:endParaRPr lang="en-US" sz="1600" dirty="0">
                  <a:solidFill>
                    <a:srgbClr val="000000"/>
                  </a:solidFill>
                  <a:latin typeface="Helvetica Neue" panose="02000503000000020004" pitchFamily="2" charset="0"/>
                </a:endParaRPr>
              </a:p>
              <a:p>
                <a:pPr marL="133350" indent="0">
                  <a:buNone/>
                </a:pPr>
                <a:endParaRPr lang="en-US" sz="1600" dirty="0">
                  <a:solidFill>
                    <a:srgbClr val="000000"/>
                  </a:solidFill>
                  <a:latin typeface="Helvetica Neue" panose="02000503000000020004" pitchFamily="2" charset="0"/>
                </a:endParaRPr>
              </a:p>
              <a:p>
                <a:pPr marL="133350" indent="0">
                  <a:buNone/>
                </a:pPr>
                <a:r>
                  <a:rPr lang="ru-RU" sz="1600" dirty="0">
                    <a:solidFill>
                      <a:srgbClr val="000000"/>
                    </a:solidFill>
                    <a:latin typeface="Helvetica Neue" panose="02000503000000020004" pitchFamily="2" charset="0"/>
                  </a:rPr>
                  <a:t>Пространство большой размерности? </a:t>
                </a:r>
              </a:p>
              <a:p>
                <a:pPr marL="133350" indent="0">
                  <a:buNone/>
                </a:pPr>
                <a:r>
                  <a:rPr lang="ru-RU" sz="1600" dirty="0">
                    <a:solidFill>
                      <a:srgbClr val="000000"/>
                    </a:solidFill>
                    <a:latin typeface="Helvetica Neue" panose="02000503000000020004" pitchFamily="2" charset="0"/>
                  </a:rPr>
                  <a:t>Экран игры 210х160 с 8-битной графикой и 3 действиями дает нам пространство состояний </a:t>
                </a:r>
                <a:r>
                  <a:rPr lang="en-US" sz="1600" dirty="0">
                    <a:solidFill>
                      <a:srgbClr val="000000"/>
                    </a:solidFill>
                    <a:latin typeface="Helvetica Neue" panose="02000503000000020004" pitchFamily="2" charset="0"/>
                  </a:rPr>
                  <a:t>2</a:t>
                </a:r>
                <a:r>
                  <a:rPr lang="en-US" sz="1600" baseline="30000" dirty="0">
                    <a:solidFill>
                      <a:srgbClr val="000000"/>
                    </a:solidFill>
                    <a:latin typeface="Helvetica Neue" panose="02000503000000020004" pitchFamily="2" charset="0"/>
                  </a:rPr>
                  <a:t>160*210*8*3</a:t>
                </a:r>
                <a:r>
                  <a:rPr lang="en-US" sz="1600" dirty="0">
                    <a:solidFill>
                      <a:srgbClr val="000000"/>
                    </a:solidFill>
                    <a:latin typeface="Helvetica Neue" panose="02000503000000020004" pitchFamily="2" charset="0"/>
                  </a:rPr>
                  <a:t> = 2</a:t>
                </a:r>
                <a:r>
                  <a:rPr lang="en-US" sz="1600" baseline="30000" dirty="0">
                    <a:solidFill>
                      <a:srgbClr val="000000"/>
                    </a:solidFill>
                    <a:latin typeface="Helvetica Neue" panose="02000503000000020004" pitchFamily="2" charset="0"/>
                  </a:rPr>
                  <a:t>806400</a:t>
                </a:r>
                <a:r>
                  <a:rPr lang="en-US" sz="1600" dirty="0">
                    <a:solidFill>
                      <a:srgbClr val="000000"/>
                    </a:solidFill>
                    <a:latin typeface="Helvetica Neue" panose="02000503000000020004" pitchFamily="2" charset="0"/>
                  </a:rPr>
                  <a:t> – </a:t>
                </a:r>
                <a:r>
                  <a:rPr lang="ru-RU" sz="1600" dirty="0">
                    <a:solidFill>
                      <a:srgbClr val="000000"/>
                    </a:solidFill>
                    <a:latin typeface="Helvetica Neue" panose="02000503000000020004" pitchFamily="2" charset="0"/>
                  </a:rPr>
                  <a:t>сопоставимо с числом атомов во вселенной, точнее говоря много больше </a:t>
                </a:r>
                <a:r>
                  <a:rPr lang="ru-RU" sz="1600" dirty="0">
                    <a:solidFill>
                      <a:srgbClr val="000000"/>
                    </a:solidFill>
                    <a:latin typeface="Helvetica Neue" panose="02000503000000020004" pitchFamily="2" charset="0"/>
                    <a:sym typeface="Wingdings" pitchFamily="2" charset="2"/>
                  </a:rPr>
                  <a:t>😱</a:t>
                </a:r>
                <a:endParaRPr lang="en-US" sz="1600" baseline="300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3780317"/>
              </a:xfrm>
              <a:prstGeom prst="rect">
                <a:avLst/>
              </a:prstGeom>
              <a:blipFill>
                <a:blip r:embed="rId3"/>
                <a:stretch>
                  <a:fillRect t="-6376" b="-1678"/>
                </a:stretch>
              </a:blipFill>
            </p:spPr>
            <p:txBody>
              <a:bodyPr/>
              <a:lstStyle/>
              <a:p>
                <a:r>
                  <a:rPr lang="en-RU">
                    <a:noFill/>
                  </a:rPr>
                  <a:t> </a:t>
                </a:r>
              </a:p>
            </p:txBody>
          </p:sp>
        </mc:Fallback>
      </mc:AlternateContent>
    </p:spTree>
    <p:extLst>
      <p:ext uri="{BB962C8B-B14F-4D97-AF65-F5344CB8AC3E}">
        <p14:creationId xmlns:p14="http://schemas.microsoft.com/office/powerpoint/2010/main" val="148250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 update for NN</a:t>
            </a:r>
            <a:endParaRPr dirty="0"/>
          </a:p>
        </p:txBody>
      </p:sp>
      <p:pic>
        <p:nvPicPr>
          <p:cNvPr id="5" name="Picture 4">
            <a:extLst>
              <a:ext uri="{FF2B5EF4-FFF2-40B4-BE49-F238E27FC236}">
                <a16:creationId xmlns:a16="http://schemas.microsoft.com/office/drawing/2014/main" id="{8E959E22-D405-3746-8366-A60CC80B9201}"/>
              </a:ext>
            </a:extLst>
          </p:cNvPr>
          <p:cNvPicPr>
            <a:picLocks noChangeAspect="1"/>
          </p:cNvPicPr>
          <p:nvPr/>
        </p:nvPicPr>
        <p:blipFill>
          <a:blip r:embed="rId3"/>
          <a:stretch>
            <a:fillRect/>
          </a:stretch>
        </p:blipFill>
        <p:spPr>
          <a:xfrm>
            <a:off x="500550" y="1041222"/>
            <a:ext cx="4660173" cy="39206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2B78E1-E708-EA44-9C6F-6DD6C2F2E456}"/>
                  </a:ext>
                </a:extLst>
              </p:cNvPr>
              <p:cNvSpPr txBox="1"/>
              <p:nvPr/>
            </p:nvSpPr>
            <p:spPr>
              <a:xfrm>
                <a:off x="5805813" y="1678488"/>
                <a:ext cx="3215337" cy="1458669"/>
              </a:xfrm>
              <a:prstGeom prst="rect">
                <a:avLst/>
              </a:prstGeom>
              <a:noFill/>
            </p:spPr>
            <p:txBody>
              <a:bodyPr wrap="square" rtlCol="0">
                <a:spAutoFit/>
              </a:bodyPr>
              <a:lstStyle/>
              <a:p>
                <a:r>
                  <a:rPr lang="ru-RU" dirty="0"/>
                  <a:t>Будем приближать функцию </a:t>
                </a:r>
                <a:r>
                  <a:rPr lang="en-US" dirty="0"/>
                  <a:t>Q </a:t>
                </a:r>
                <a:r>
                  <a:rPr lang="ru-RU" dirty="0" err="1"/>
                  <a:t>нейросетью</a:t>
                </a:r>
                <a:endParaRPr lang="ru-RU" dirty="0"/>
              </a:p>
              <a:p>
                <a:endParaRPr lang="ru-RU" dirty="0"/>
              </a:p>
              <a:p>
                <a:r>
                  <a:rPr lang="ru-RU" dirty="0"/>
                  <a:t>Поскольку нам необходимо получить </a:t>
                </a:r>
                <a14:m>
                  <m:oMath xmlns:m="http://schemas.openxmlformats.org/officeDocument/2006/math">
                    <m:func>
                      <m:funcPr>
                        <m:ctrlPr>
                          <a:rPr lang="en-US" sz="1400" b="0" i="1" smtClean="0">
                            <a:solidFill>
                              <a:srgbClr val="000000"/>
                            </a:solidFill>
                            <a:latin typeface="Cambria Math" panose="02040503050406030204" pitchFamily="18" charset="0"/>
                          </a:rPr>
                        </m:ctrlPr>
                      </m:funcPr>
                      <m:fName>
                        <m:limLow>
                          <m:limLowPr>
                            <m:ctrlPr>
                              <a:rPr lang="en-US" sz="1400" b="0" i="1" smtClean="0">
                                <a:solidFill>
                                  <a:srgbClr val="000000"/>
                                </a:solidFill>
                                <a:latin typeface="Cambria Math" panose="02040503050406030204" pitchFamily="18" charset="0"/>
                              </a:rPr>
                            </m:ctrlPr>
                          </m:limLowPr>
                          <m:e>
                            <m:r>
                              <m:rPr>
                                <m:sty m:val="p"/>
                              </m:rPr>
                              <a:rPr lang="en-US" sz="1400" b="0" i="0" smtClean="0">
                                <a:solidFill>
                                  <a:srgbClr val="000000"/>
                                </a:solidFill>
                                <a:latin typeface="Cambria Math" panose="02040503050406030204" pitchFamily="18" charset="0"/>
                              </a:rPr>
                              <m:t>max</m:t>
                            </m:r>
                          </m:e>
                          <m:lim>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lim>
                        </m:limLow>
                      </m:fName>
                      <m:e>
                        <m:r>
                          <a:rPr lang="en-US" sz="1400" i="1">
                            <a:solidFill>
                              <a:srgbClr val="000000"/>
                            </a:solidFill>
                            <a:latin typeface="Cambria Math" panose="02040503050406030204" pitchFamily="18" charset="0"/>
                          </a:rPr>
                          <m:t>𝑄</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r>
                              <a:rPr lang="en-US" sz="1400" i="1" smtClean="0">
                                <a:solidFill>
                                  <a:srgbClr val="000000"/>
                                </a:solidFill>
                                <a:latin typeface="Cambria Math" panose="02040503050406030204" pitchFamily="18" charset="0"/>
                              </a:rPr>
                              <m:t> </m:t>
                            </m:r>
                          </m:e>
                        </m:d>
                      </m:e>
                    </m:func>
                  </m:oMath>
                </a14:m>
                <a:r>
                  <a:rPr lang="ru-RU" dirty="0"/>
                  <a:t> то второй подход предпочтительнее.</a:t>
                </a:r>
                <a:endParaRPr lang="en-RU" dirty="0"/>
              </a:p>
            </p:txBody>
          </p:sp>
        </mc:Choice>
        <mc:Fallback xmlns="">
          <p:sp>
            <p:nvSpPr>
              <p:cNvPr id="7" name="TextBox 6">
                <a:extLst>
                  <a:ext uri="{FF2B5EF4-FFF2-40B4-BE49-F238E27FC236}">
                    <a16:creationId xmlns:a16="http://schemas.microsoft.com/office/drawing/2014/main" id="{E42B78E1-E708-EA44-9C6F-6DD6C2F2E456}"/>
                  </a:ext>
                </a:extLst>
              </p:cNvPr>
              <p:cNvSpPr txBox="1">
                <a:spLocks noRot="1" noChangeAspect="1" noMove="1" noResize="1" noEditPoints="1" noAdjustHandles="1" noChangeArrowheads="1" noChangeShapeType="1" noTextEdit="1"/>
              </p:cNvSpPr>
              <p:nvPr/>
            </p:nvSpPr>
            <p:spPr>
              <a:xfrm>
                <a:off x="5805813" y="1678488"/>
                <a:ext cx="3215337" cy="1458669"/>
              </a:xfrm>
              <a:prstGeom prst="rect">
                <a:avLst/>
              </a:prstGeom>
              <a:blipFill>
                <a:blip r:embed="rId4"/>
                <a:stretch>
                  <a:fillRect l="-392" t="-862" b="-2586"/>
                </a:stretch>
              </a:blipFill>
            </p:spPr>
            <p:txBody>
              <a:bodyPr/>
              <a:lstStyle/>
              <a:p>
                <a:r>
                  <a:rPr lang="en-RU">
                    <a:noFill/>
                  </a:rPr>
                  <a:t> </a:t>
                </a:r>
              </a:p>
            </p:txBody>
          </p:sp>
        </mc:Fallback>
      </mc:AlternateContent>
    </p:spTree>
    <p:extLst>
      <p:ext uri="{BB962C8B-B14F-4D97-AF65-F5344CB8AC3E}">
        <p14:creationId xmlns:p14="http://schemas.microsoft.com/office/powerpoint/2010/main" val="1637440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 update for NN</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4007054"/>
              </a:xfrm>
              <a:prstGeom prst="rect">
                <a:avLst/>
              </a:prstGeom>
            </p:spPr>
            <p:txBody>
              <a:bodyPr spcFirstLastPara="1" wrap="square" lIns="91425" tIns="91425" rIns="91425" bIns="91425" anchor="t" anchorCtr="0">
                <a:noAutofit/>
              </a:bodyPr>
              <a:lstStyle/>
              <a:p>
                <a:pPr marL="133350" indent="0">
                  <a:buNone/>
                </a:pPr>
                <a:r>
                  <a:rPr lang="ru-RU" sz="1600" dirty="0">
                    <a:solidFill>
                      <a:srgbClr val="000000"/>
                    </a:solidFill>
                    <a:latin typeface="Helvetica Neue" panose="02000503000000020004" pitchFamily="2" charset="0"/>
                  </a:rPr>
                  <a:t>Обновляем </a:t>
                </a:r>
                <a14:m>
                  <m:oMath xmlns:m="http://schemas.openxmlformats.org/officeDocument/2006/math">
                    <m:r>
                      <a:rPr lang="en-US" sz="1600">
                        <a:solidFill>
                          <a:srgbClr val="000000"/>
                        </a:solidFill>
                        <a:latin typeface="Cambria Math" panose="02040503050406030204" pitchFamily="18" charset="0"/>
                      </a:rPr>
                      <m:t>𝑞</m:t>
                    </m:r>
                  </m:oMath>
                </a14:m>
                <a:r>
                  <a:rPr lang="en-US" sz="1600" dirty="0">
                    <a:solidFill>
                      <a:srgbClr val="000000"/>
                    </a:solidFill>
                    <a:latin typeface="Helvetica Neue" panose="02000503000000020004" pitchFamily="2" charset="0"/>
                  </a:rPr>
                  <a:t> </a:t>
                </a:r>
                <a:r>
                  <a:rPr lang="ru-RU" sz="1600" dirty="0">
                    <a:solidFill>
                      <a:srgbClr val="000000"/>
                    </a:solidFill>
                    <a:latin typeface="Helvetica Neue" panose="02000503000000020004" pitchFamily="2" charset="0"/>
                  </a:rPr>
                  <a:t>функцию:</a:t>
                </a:r>
              </a:p>
              <a:p>
                <a:pPr marL="133350" indent="0">
                  <a:buNone/>
                </a:pPr>
                <a14:m>
                  <m:oMathPara xmlns:m="http://schemas.openxmlformats.org/officeDocument/2006/math">
                    <m:oMathParaPr>
                      <m:jc m:val="centerGroup"/>
                    </m:oMathParaPr>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r>
                                    <a:rPr lang="en-US" sz="1600" i="1" smtClean="0">
                                      <a:solidFill>
                                        <a:srgbClr val="000000"/>
                                      </a:solidFill>
                                      <a:latin typeface="Cambria Math" panose="02040503050406030204" pitchFamily="18" charset="0"/>
                                    </a:rPr>
                                    <m:t> </m:t>
                                  </m:r>
                                </m:e>
                              </m:d>
                            </m:e>
                          </m:func>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m:oMathPara>
                </a14:m>
                <a:endParaRPr lang="en-US" sz="1600" dirty="0">
                  <a:solidFill>
                    <a:srgbClr val="000000"/>
                  </a:solidFill>
                  <a:latin typeface="Helvetica Neue" panose="02000503000000020004" pitchFamily="2" charset="0"/>
                </a:endParaRPr>
              </a:p>
              <a:p>
                <a:pPr marL="133350" indent="0">
                  <a:buNone/>
                </a:pPr>
                <a:r>
                  <a:rPr lang="en-US" sz="1600" dirty="0">
                    <a:solidFill>
                      <a:srgbClr val="000000"/>
                    </a:solidFill>
                    <a:latin typeface="Helvetica Neue" panose="02000503000000020004" pitchFamily="2" charset="0"/>
                  </a:rPr>
                  <a:t>Loss:</a:t>
                </a:r>
              </a:p>
              <a:p>
                <a:pPr marL="133350" indent="0">
                  <a:buNone/>
                </a:pPr>
                <a14:m>
                  <m:oMathPara xmlns:m="http://schemas.openxmlformats.org/officeDocument/2006/math">
                    <m:oMathParaPr>
                      <m:jc m:val="centerGroup"/>
                    </m:oMathParaPr>
                    <m:oMath xmlns:m="http://schemas.openxmlformats.org/officeDocument/2006/math">
                      <m:r>
                        <a:rPr lang="en-US" sz="1600" b="0" i="1" smtClean="0">
                          <a:solidFill>
                            <a:srgbClr val="000000"/>
                          </a:solidFill>
                          <a:latin typeface="Cambria Math" panose="02040503050406030204" pitchFamily="18" charset="0"/>
                        </a:rPr>
                        <m:t>𝐿𝑜𝑠𝑠</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𝜃</m:t>
                          </m:r>
                        </m:e>
                      </m:d>
                      <m:r>
                        <a:rPr lang="en-US" sz="1600" b="0" i="1" smtClean="0">
                          <a:solidFill>
                            <a:srgbClr val="000000"/>
                          </a:solidFill>
                          <a:latin typeface="Cambria Math" panose="02040503050406030204" pitchFamily="18" charset="0"/>
                        </a:rPr>
                        <m:t>= </m:t>
                      </m:r>
                      <m:sSup>
                        <m:sSupPr>
                          <m:ctrlPr>
                            <a:rPr lang="en-US" sz="1600" b="0" i="1" smtClean="0">
                              <a:solidFill>
                                <a:srgbClr val="000000"/>
                              </a:solidFill>
                              <a:latin typeface="Cambria Math" panose="02040503050406030204" pitchFamily="18" charset="0"/>
                            </a:rPr>
                          </m:ctrlPr>
                        </m:sSupPr>
                        <m:e>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𝑄</m:t>
                                      </m:r>
                                    </m:e>
                                    <m:sup>
                                      <m:r>
                                        <a:rPr lang="en-US" sz="1600" b="0" i="1" smtClean="0">
                                          <a:solidFill>
                                            <a:srgbClr val="000000"/>
                                          </a:solidFill>
                                          <a:latin typeface="Cambria Math" panose="02040503050406030204" pitchFamily="18" charset="0"/>
                                        </a:rPr>
                                        <m:t>𝜃</m:t>
                                      </m:r>
                                    </m:sup>
                                  </m:sSup>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r>
                                            <a:rPr lang="en-US" sz="1600" b="0" i="1" smtClean="0">
                                              <a:solidFill>
                                                <a:srgbClr val="000000"/>
                                              </a:solidFill>
                                              <a:latin typeface="Cambria Math" panose="02040503050406030204" pitchFamily="18" charset="0"/>
                                            </a:rPr>
                                            <m:t>+1</m:t>
                                          </m:r>
                                        </m:sub>
                                      </m:sSub>
                                      <m:r>
                                        <a:rPr lang="en-US" sz="1600" b="0" i="1" smtClean="0">
                                          <a:solidFill>
                                            <a:srgbClr val="000000"/>
                                          </a:solidFill>
                                          <a:latin typeface="Cambria Math" panose="02040503050406030204" pitchFamily="18" charset="0"/>
                                        </a:rPr>
                                        <m:t>,</m:t>
                                      </m:r>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e>
                                  </m:d>
                                </m:e>
                              </m:func>
                              <m:r>
                                <a:rPr lang="en-US" sz="1600" b="0" i="1" smtClean="0">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𝑄</m:t>
                                  </m:r>
                                </m:e>
                                <m:sup>
                                  <m:r>
                                    <a:rPr lang="en-US" sz="1600" i="1">
                                      <a:solidFill>
                                        <a:srgbClr val="000000"/>
                                      </a:solidFill>
                                      <a:latin typeface="Cambria Math" panose="02040503050406030204" pitchFamily="18" charset="0"/>
                                    </a:rPr>
                                    <m:t>𝜃</m:t>
                                  </m:r>
                                </m:sup>
                              </m:sSup>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r>
                                    <a:rPr lang="en-US" sz="1600" i="1" smtClean="0">
                                      <a:solidFill>
                                        <a:srgbClr val="000000"/>
                                      </a:solidFill>
                                      <a:latin typeface="Cambria Math" panose="02040503050406030204" pitchFamily="18" charset="0"/>
                                    </a:rPr>
                                    <m:t> </m:t>
                                  </m:r>
                                </m:e>
                              </m:d>
                            </m:e>
                          </m:d>
                        </m:e>
                        <m:sup>
                          <m:r>
                            <a:rPr lang="en-US" sz="1600" b="0" i="1" smtClean="0">
                              <a:solidFill>
                                <a:srgbClr val="000000"/>
                              </a:solidFill>
                              <a:latin typeface="Cambria Math" panose="02040503050406030204" pitchFamily="18" charset="0"/>
                            </a:rPr>
                            <m:t>2</m:t>
                          </m:r>
                        </m:sup>
                      </m:sSup>
                    </m:oMath>
                  </m:oMathPara>
                </a14:m>
                <a:endParaRPr lang="en-US" sz="1600" dirty="0">
                  <a:solidFill>
                    <a:srgbClr val="000000"/>
                  </a:solidFill>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i="1" smtClean="0">
                              <a:solidFill>
                                <a:srgbClr val="000000"/>
                              </a:solidFill>
                              <a:latin typeface="Cambria Math" panose="02040503050406030204" pitchFamily="18" charset="0"/>
                              <a:ea typeface="Cambria Math" panose="02040503050406030204" pitchFamily="18" charset="0"/>
                            </a:rPr>
                            <m:t>∇</m:t>
                          </m:r>
                        </m:e>
                        <m:sub>
                          <m:r>
                            <a:rPr lang="en-US" sz="1600" b="0" i="1" smtClean="0">
                              <a:solidFill>
                                <a:srgbClr val="000000"/>
                              </a:solidFill>
                              <a:latin typeface="Cambria Math" panose="02040503050406030204" pitchFamily="18" charset="0"/>
                            </a:rPr>
                            <m:t>𝜃</m:t>
                          </m:r>
                        </m:sub>
                      </m:sSub>
                      <m:r>
                        <a:rPr lang="en-US" sz="1600" b="0" i="1" smtClean="0">
                          <a:solidFill>
                            <a:srgbClr val="000000"/>
                          </a:solidFill>
                          <a:latin typeface="Cambria Math" panose="02040503050406030204" pitchFamily="18" charset="0"/>
                        </a:rPr>
                        <m:t>𝐿𝑜𝑠𝑠</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𝜃</m:t>
                          </m:r>
                        </m:e>
                      </m:d>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≈−2</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𝑅</m:t>
                              </m:r>
                            </m:e>
                            <m:sub>
                              <m:r>
                                <a:rPr lang="en-US" sz="1600" i="1">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𝛾</m:t>
                          </m:r>
                          <m:func>
                            <m:funcPr>
                              <m:ctrlPr>
                                <a:rPr lang="en-US" sz="1600" i="1">
                                  <a:solidFill>
                                    <a:srgbClr val="000000"/>
                                  </a:solidFill>
                                  <a:latin typeface="Cambria Math" panose="02040503050406030204" pitchFamily="18" charset="0"/>
                                </a:rPr>
                              </m:ctrlPr>
                            </m:funcPr>
                            <m:fName>
                              <m:limLow>
                                <m:limLowPr>
                                  <m:ctrlPr>
                                    <a:rPr lang="en-US" sz="1600" i="1">
                                      <a:solidFill>
                                        <a:srgbClr val="000000"/>
                                      </a:solidFill>
                                      <a:latin typeface="Cambria Math" panose="02040503050406030204" pitchFamily="18" charset="0"/>
                                    </a:rPr>
                                  </m:ctrlPr>
                                </m:limLowPr>
                                <m:e>
                                  <m:r>
                                    <m:rPr>
                                      <m:sty m:val="p"/>
                                    </m:rPr>
                                    <a:rPr lang="en-US" sz="1600">
                                      <a:solidFill>
                                        <a:srgbClr val="000000"/>
                                      </a:solidFill>
                                      <a:latin typeface="Cambria Math" panose="02040503050406030204" pitchFamily="18" charset="0"/>
                                    </a:rPr>
                                    <m:t>max</m:t>
                                  </m:r>
                                </m:e>
                                <m:lim>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𝑎</m:t>
                                      </m:r>
                                    </m:e>
                                    <m:sup>
                                      <m:r>
                                        <a:rPr lang="en-US" sz="1600" i="1">
                                          <a:solidFill>
                                            <a:srgbClr val="000000"/>
                                          </a:solidFill>
                                          <a:latin typeface="Cambria Math" panose="02040503050406030204" pitchFamily="18" charset="0"/>
                                        </a:rPr>
                                        <m:t>′</m:t>
                                      </m:r>
                                    </m:sup>
                                  </m:sSup>
                                </m:lim>
                              </m:limLow>
                            </m:fName>
                            <m:e>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𝑄</m:t>
                                  </m:r>
                                </m:e>
                                <m:sup>
                                  <m:r>
                                    <a:rPr lang="en-US" sz="1600" i="1">
                                      <a:solidFill>
                                        <a:srgbClr val="000000"/>
                                      </a:solidFill>
                                      <a:latin typeface="Cambria Math" panose="02040503050406030204" pitchFamily="18" charset="0"/>
                                    </a:rPr>
                                    <m:t>𝜃</m:t>
                                  </m:r>
                                </m:sup>
                              </m:sSup>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𝑎</m:t>
                                      </m:r>
                                    </m:e>
                                    <m:sup>
                                      <m:r>
                                        <a:rPr lang="en-US" sz="1600" i="1">
                                          <a:solidFill>
                                            <a:srgbClr val="000000"/>
                                          </a:solidFill>
                                          <a:latin typeface="Cambria Math" panose="02040503050406030204" pitchFamily="18" charset="0"/>
                                        </a:rPr>
                                        <m:t>′</m:t>
                                      </m:r>
                                    </m:sup>
                                  </m:sSup>
                                </m:e>
                              </m:d>
                            </m:e>
                          </m:func>
                          <m:r>
                            <a:rPr lang="en-US" sz="1600" i="1">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𝑄</m:t>
                              </m:r>
                            </m:e>
                            <m:sup>
                              <m:r>
                                <a:rPr lang="en-US" sz="1600" i="1">
                                  <a:solidFill>
                                    <a:srgbClr val="000000"/>
                                  </a:solidFill>
                                  <a:latin typeface="Cambria Math" panose="02040503050406030204" pitchFamily="18" charset="0"/>
                                </a:rPr>
                                <m:t>𝜃</m:t>
                              </m:r>
                            </m:sup>
                          </m:sSup>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i="1">
                                      <a:solidFill>
                                        <a:srgbClr val="000000"/>
                                      </a:solidFill>
                                      <a:latin typeface="Cambria Math" panose="02040503050406030204" pitchFamily="18" charset="0"/>
                                    </a:rPr>
                                    <m:t>𝑡</m:t>
                                  </m:r>
                                </m:sub>
                              </m:sSub>
                            </m:e>
                          </m:d>
                        </m:e>
                      </m:d>
                      <m:sSub>
                        <m:sSubPr>
                          <m:ctrlPr>
                            <a:rPr lang="en-US" sz="1600" i="1" smtClean="0">
                              <a:solidFill>
                                <a:srgbClr val="000000"/>
                              </a:solidFill>
                              <a:latin typeface="Cambria Math" panose="02040503050406030204" pitchFamily="18" charset="0"/>
                            </a:rPr>
                          </m:ctrlPr>
                        </m:sSubPr>
                        <m:e>
                          <m:r>
                            <m:rPr>
                              <m:sty m:val="p"/>
                            </m:rPr>
                            <a:rPr lang="en-US" sz="1600" i="1" smtClean="0">
                              <a:solidFill>
                                <a:srgbClr val="000000"/>
                              </a:solidFill>
                              <a:latin typeface="Cambria Math" panose="02040503050406030204" pitchFamily="18" charset="0"/>
                              <a:ea typeface="Cambria Math" panose="02040503050406030204" pitchFamily="18" charset="0"/>
                            </a:rPr>
                            <m:t>∇</m:t>
                          </m:r>
                        </m:e>
                        <m:sub>
                          <m:r>
                            <a:rPr lang="en-US" sz="1600" b="0" i="1" smtClean="0">
                              <a:solidFill>
                                <a:srgbClr val="000000"/>
                              </a:solidFill>
                              <a:latin typeface="Cambria Math" panose="02040503050406030204" pitchFamily="18" charset="0"/>
                            </a:rPr>
                            <m:t>𝜃</m:t>
                          </m:r>
                        </m:sub>
                      </m:sSub>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𝑄</m:t>
                          </m:r>
                        </m:e>
                        <m:sup>
                          <m:r>
                            <a:rPr lang="en-US" sz="1600" i="1">
                              <a:solidFill>
                                <a:srgbClr val="000000"/>
                              </a:solidFill>
                              <a:latin typeface="Cambria Math" panose="02040503050406030204" pitchFamily="18" charset="0"/>
                            </a:rPr>
                            <m:t>𝜃</m:t>
                          </m:r>
                        </m:sup>
                      </m:sSup>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i="1">
                                  <a:solidFill>
                                    <a:srgbClr val="000000"/>
                                  </a:solidFill>
                                  <a:latin typeface="Cambria Math" panose="02040503050406030204" pitchFamily="18" charset="0"/>
                                </a:rPr>
                                <m:t>𝑡</m:t>
                              </m:r>
                            </m:sub>
                          </m:sSub>
                        </m:e>
                      </m:d>
                    </m:oMath>
                  </m:oMathPara>
                </a14:m>
                <a:endParaRPr lang="en-US"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4007054"/>
              </a:xfrm>
              <a:prstGeom prst="rect">
                <a:avLst/>
              </a:prstGeom>
              <a:blipFill>
                <a:blip r:embed="rId3"/>
                <a:stretch>
                  <a:fillRect/>
                </a:stretch>
              </a:blipFill>
            </p:spPr>
            <p:txBody>
              <a:bodyPr/>
              <a:lstStyle/>
              <a:p>
                <a:r>
                  <a:rPr lang="en-RU">
                    <a:noFill/>
                  </a:rPr>
                  <a:t> </a:t>
                </a:r>
              </a:p>
            </p:txBody>
          </p:sp>
        </mc:Fallback>
      </mc:AlternateContent>
      <p:sp>
        <p:nvSpPr>
          <p:cNvPr id="2" name="Rectangle 1">
            <a:extLst>
              <a:ext uri="{FF2B5EF4-FFF2-40B4-BE49-F238E27FC236}">
                <a16:creationId xmlns:a16="http://schemas.microsoft.com/office/drawing/2014/main" id="{2909EFE9-8AF8-534F-AFCA-B36C86C8D18F}"/>
              </a:ext>
            </a:extLst>
          </p:cNvPr>
          <p:cNvSpPr/>
          <p:nvPr/>
        </p:nvSpPr>
        <p:spPr>
          <a:xfrm>
            <a:off x="3970751" y="1426624"/>
            <a:ext cx="3288082" cy="565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2982712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6"/>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900" dirty="0"/>
              <a:t>Алгоритм </a:t>
            </a:r>
            <a:r>
              <a:rPr lang="en-US" sz="4900" dirty="0"/>
              <a:t>DQN</a:t>
            </a:r>
            <a:endParaRPr dirty="0"/>
          </a:p>
        </p:txBody>
      </p:sp>
    </p:spTree>
    <p:extLst>
      <p:ext uri="{BB962C8B-B14F-4D97-AF65-F5344CB8AC3E}">
        <p14:creationId xmlns:p14="http://schemas.microsoft.com/office/powerpoint/2010/main" val="1264657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Deep Q-learning Network</a:t>
            </a:r>
            <a:endParaRP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965426"/>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Инициализируем </a:t>
                </a:r>
                <a:r>
                  <a:rPr lang="ru-RU" sz="2000" b="0" i="0" u="none" strike="noStrike" dirty="0" err="1">
                    <a:solidFill>
                      <a:srgbClr val="000000"/>
                    </a:solidFill>
                    <a:effectLst/>
                    <a:latin typeface="Helvetica Neue" panose="02000503000000020004" pitchFamily="2" charset="0"/>
                  </a:rPr>
                  <a:t>нейросеть</a:t>
                </a:r>
                <a:r>
                  <a:rPr lang="ru-RU" sz="2000" b="0" i="0" u="none" strike="noStrike" dirty="0">
                    <a:solidFill>
                      <a:srgbClr val="000000"/>
                    </a:solidFill>
                    <a:effectLst/>
                    <a:latin typeface="Helvetica Neue" panose="02000503000000020004" pitchFamily="2" charset="0"/>
                  </a:rPr>
                  <a:t> </a:t>
                </a:r>
                <a14:m>
                  <m:oMath xmlns:m="http://schemas.openxmlformats.org/officeDocument/2006/math">
                    <m:sSup>
                      <m:sSupPr>
                        <m:ctrlPr>
                          <a:rPr lang="ru-RU" sz="2000" b="0" i="1" u="none" strike="noStrike" smtClean="0">
                            <a:solidFill>
                              <a:srgbClr val="000000"/>
                            </a:solidFill>
                            <a:effectLst/>
                            <a:latin typeface="Cambria Math" panose="02040503050406030204" pitchFamily="18" charset="0"/>
                          </a:rPr>
                        </m:ctrlPr>
                      </m:sSupPr>
                      <m:e>
                        <m:r>
                          <a:rPr lang="en-US" sz="2000" b="0" i="1" u="none" strike="noStrike" smtClean="0">
                            <a:solidFill>
                              <a:srgbClr val="000000"/>
                            </a:solidFill>
                            <a:effectLst/>
                            <a:latin typeface="Cambria Math" panose="02040503050406030204" pitchFamily="18" charset="0"/>
                          </a:rPr>
                          <m:t>𝑄</m:t>
                        </m:r>
                      </m:e>
                      <m:sup>
                        <m:r>
                          <a:rPr lang="en-US" sz="2000" b="0" i="1" u="none" strike="noStrike" smtClean="0">
                            <a:solidFill>
                              <a:srgbClr val="000000"/>
                            </a:solidFill>
                            <a:effectLst/>
                            <a:latin typeface="Cambria Math" panose="02040503050406030204" pitchFamily="18" charset="0"/>
                          </a:rPr>
                          <m:t>𝜃</m:t>
                        </m:r>
                      </m:sup>
                    </m:sSup>
                  </m:oMath>
                </a14:m>
                <a:r>
                  <a:rPr lang="ru-RU" sz="2000" b="0" i="0" u="none" strike="noStrike" dirty="0">
                    <a:solidFill>
                      <a:srgbClr val="000000"/>
                    </a:solidFill>
                    <a:effectLst/>
                    <a:latin typeface="STIXMathJax_Main"/>
                  </a:rPr>
                  <a:t>,</a:t>
                </a:r>
                <a:r>
                  <a:rPr lang="en-US" sz="2000" b="0" i="0" u="none" strike="noStrike" dirty="0">
                    <a:solidFill>
                      <a:srgbClr val="000000"/>
                    </a:solidFill>
                    <a:effectLst/>
                    <a:latin typeface="STIXMathJax_Main"/>
                  </a:rPr>
                  <a:t>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Получаем данные.</a:t>
                </a:r>
                <a:br>
                  <a:rPr lang="ru-RU" sz="2000" b="0" i="0" u="none" strike="noStrike" dirty="0">
                    <a:solidFill>
                      <a:srgbClr val="000000"/>
                    </a:solidFill>
                    <a:effectLst/>
                    <a:latin typeface="Helvetica Neue" panose="02000503000000020004" pitchFamily="2" charset="0"/>
                  </a:rPr>
                </a:br>
                <a:r>
                  <a:rPr lang="ru-RU" sz="1400" dirty="0">
                    <a:solidFill>
                      <a:srgbClr val="000000"/>
                    </a:solidFill>
                    <a:latin typeface="Helvetica Neue" panose="02000503000000020004" pitchFamily="2" charset="0"/>
                  </a:rPr>
                  <a:t>Из состояния </a:t>
                </a: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𝑆</m:t>
                        </m:r>
                      </m:e>
                      <m:sub>
                        <m:r>
                          <a:rPr lang="en-US" sz="1400" b="0" i="1" smtClean="0">
                            <a:solidFill>
                              <a:srgbClr val="000000"/>
                            </a:solidFill>
                            <a:latin typeface="Cambria Math" panose="02040503050406030204" pitchFamily="18" charset="0"/>
                          </a:rPr>
                          <m:t>𝑡</m:t>
                        </m:r>
                      </m:sub>
                    </m:sSub>
                  </m:oMath>
                </a14:m>
                <a:r>
                  <a:rPr lang="ru-RU" sz="1400" dirty="0">
                    <a:solidFill>
                      <a:srgbClr val="000000"/>
                    </a:solidFill>
                    <a:latin typeface="Helvetica Neue" panose="02000503000000020004" pitchFamily="2" charset="0"/>
                  </a:rPr>
                  <a:t> действуем </a:t>
                </a:r>
                <a14:m>
                  <m:oMath xmlns:m="http://schemas.openxmlformats.org/officeDocument/2006/math">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𝐴</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𝜋</m:t>
                    </m:r>
                    <m:r>
                      <a:rPr lang="en-US" sz="1400" b="0" i="1" smtClean="0">
                        <a:solidFill>
                          <a:srgbClr val="000000"/>
                        </a:solidFill>
                        <a:latin typeface="Cambria Math" panose="02040503050406030204" pitchFamily="18" charset="0"/>
                        <a:ea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oMath>
                </a14:m>
                <a:r>
                  <a:rPr lang="en-US" sz="1400" b="0" i="0" u="none" strike="noStrike" dirty="0">
                    <a:solidFill>
                      <a:srgbClr val="000000"/>
                    </a:solidFill>
                    <a:effectLst/>
                    <a:latin typeface="Helvetica Neue" panose="02000503000000020004" pitchFamily="2" charset="0"/>
                  </a:rPr>
                  <a:t>, </a:t>
                </a:r>
                <a:r>
                  <a:rPr lang="ru-RU" sz="1400" b="0" i="0" u="none" strike="noStrike" dirty="0">
                    <a:solidFill>
                      <a:srgbClr val="000000"/>
                    </a:solidFill>
                    <a:effectLst/>
                    <a:latin typeface="Helvetica Neue" panose="02000503000000020004" pitchFamily="2" charset="0"/>
                  </a:rPr>
                  <a:t>где </a:t>
                </a:r>
                <a14:m>
                  <m:oMath xmlns:m="http://schemas.openxmlformats.org/officeDocument/2006/math">
                    <m:r>
                      <a:rPr lang="en-US" sz="1400" b="0" i="1" u="none" strike="noStrike" smtClean="0">
                        <a:solidFill>
                          <a:srgbClr val="000000"/>
                        </a:solidFill>
                        <a:effectLst/>
                        <a:latin typeface="Cambria Math" panose="02040503050406030204" pitchFamily="18" charset="0"/>
                      </a:rPr>
                      <m:t>𝜋</m:t>
                    </m:r>
                  </m:oMath>
                </a14:m>
                <a:r>
                  <a:rPr lang="en-US" sz="1400" b="0" i="0" u="none" strike="noStrike" dirty="0">
                    <a:solidFill>
                      <a:srgbClr val="000000"/>
                    </a:solidFill>
                    <a:effectLst/>
                    <a:latin typeface="Helvetica Neue" panose="02000503000000020004" pitchFamily="2" charset="0"/>
                  </a:rPr>
                  <a:t> </a:t>
                </a:r>
                <a:r>
                  <a:rPr lang="ru-RU" sz="1400" b="0" i="0" u="none" strike="noStrike" dirty="0">
                    <a:solidFill>
                      <a:srgbClr val="000000"/>
                    </a:solidFill>
                    <a:effectLst/>
                    <a:latin typeface="Helvetica Neue" panose="02000503000000020004" pitchFamily="2" charset="0"/>
                  </a:rPr>
                  <a:t>- </a:t>
                </a:r>
                <a14:m>
                  <m:oMath xmlns:m="http://schemas.openxmlformats.org/officeDocument/2006/math">
                    <m:r>
                      <a:rPr lang="en-US" sz="1400" b="0" i="1" u="none" strike="noStrike" smtClean="0">
                        <a:solidFill>
                          <a:srgbClr val="000000"/>
                        </a:solidFill>
                        <a:effectLst/>
                        <a:latin typeface="Cambria Math" panose="02040503050406030204" pitchFamily="18" charset="0"/>
                        <a:ea typeface="Cambria Math" panose="02040503050406030204" pitchFamily="18" charset="0"/>
                      </a:rPr>
                      <m:t>𝜀</m:t>
                    </m:r>
                  </m:oMath>
                </a14:m>
                <a:r>
                  <a:rPr lang="en-US" sz="1400" b="0" i="0" u="none" strike="noStrike" dirty="0">
                    <a:solidFill>
                      <a:srgbClr val="000000"/>
                    </a:solidFill>
                    <a:effectLst/>
                    <a:latin typeface="Helvetica Neue" panose="02000503000000020004" pitchFamily="2" charset="0"/>
                  </a:rPr>
                  <a:t>-</a:t>
                </a:r>
                <a:r>
                  <a:rPr lang="ru-RU" sz="1400" b="0" i="0" u="none" strike="noStrike" dirty="0">
                    <a:solidFill>
                      <a:srgbClr val="000000"/>
                    </a:solidFill>
                    <a:effectLst/>
                    <a:latin typeface="Helvetica Neue" panose="02000503000000020004" pitchFamily="2" charset="0"/>
                  </a:rPr>
                  <a:t>жадная политика, получаем награду </a:t>
                </a:r>
                <a14:m>
                  <m:oMath xmlns:m="http://schemas.openxmlformats.org/officeDocument/2006/math">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𝑡</m:t>
                        </m:r>
                      </m:sub>
                    </m:sSub>
                  </m:oMath>
                </a14:m>
                <a:r>
                  <a:rPr lang="ru-RU" sz="1400" b="0" i="0" u="none" strike="noStrike" dirty="0">
                    <a:solidFill>
                      <a:srgbClr val="000000"/>
                    </a:solidFill>
                    <a:effectLst/>
                    <a:latin typeface="Helvetica Neue" panose="02000503000000020004" pitchFamily="2" charset="0"/>
                  </a:rPr>
                  <a:t> и переходим в состояние </a:t>
                </a:r>
                <a14:m>
                  <m:oMath xmlns:m="http://schemas.openxmlformats.org/officeDocument/2006/math">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r>
                          <a:rPr lang="ru-RU" sz="1400" b="0" i="1" smtClean="0">
                            <a:solidFill>
                              <a:srgbClr val="000000"/>
                            </a:solidFill>
                            <a:latin typeface="Cambria Math" panose="02040503050406030204" pitchFamily="18" charset="0"/>
                          </a:rPr>
                          <m:t>+1</m:t>
                        </m:r>
                      </m:sub>
                    </m:sSub>
                  </m:oMath>
                </a14:m>
                <a:r>
                  <a:rPr lang="ru-RU" sz="1400" b="0" i="0" u="none" strike="noStrike" dirty="0">
                    <a:solidFill>
                      <a:srgbClr val="000000"/>
                    </a:solidFill>
                    <a:effectLst/>
                    <a:latin typeface="Helvetica Neue" panose="02000503000000020004" pitchFamily="2" charset="0"/>
                  </a:rPr>
                  <a:t>. Сохраняем набор в память: </a:t>
                </a:r>
                <a14:m>
                  <m:oMath xmlns:m="http://schemas.openxmlformats.org/officeDocument/2006/math">
                    <m:d>
                      <m:dPr>
                        <m:ctrlPr>
                          <a:rPr lang="en-US" sz="1400" b="0" i="1" u="none" strike="noStrike" smtClean="0">
                            <a:solidFill>
                              <a:srgbClr val="000000"/>
                            </a:solidFill>
                            <a:effectLst/>
                            <a:latin typeface="Cambria Math" panose="02040503050406030204" pitchFamily="18" charset="0"/>
                          </a:rPr>
                        </m:ctrlPr>
                      </m:dPr>
                      <m:e>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𝐴</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𝑡</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𝑡</m:t>
                            </m:r>
                            <m:r>
                              <a:rPr lang="en-US" sz="1400" b="0" i="1" smtClean="0">
                                <a:solidFill>
                                  <a:srgbClr val="000000"/>
                                </a:solidFill>
                                <a:latin typeface="Cambria Math" panose="02040503050406030204" pitchFamily="18" charset="0"/>
                              </a:rPr>
                              <m:t>+1</m:t>
                            </m:r>
                          </m:sub>
                        </m:sSub>
                      </m:e>
                    </m:d>
                  </m:oMath>
                </a14:m>
                <a:r>
                  <a:rPr lang="ru-RU" sz="14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Обучаем сеть:</a:t>
                </a:r>
                <a:endParaRPr lang="en-US" sz="20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Получаем из памяти выборку</a:t>
                </a:r>
                <a14:m>
                  <m:oMath xmlns:m="http://schemas.openxmlformats.org/officeDocument/2006/math">
                    <m:d>
                      <m:dPr>
                        <m:ctrlPr>
                          <a:rPr lang="ru-RU" sz="1400" i="1">
                            <a:solidFill>
                              <a:srgbClr val="000000"/>
                            </a:solidFill>
                            <a:latin typeface="Cambria Math" panose="02040503050406030204" pitchFamily="18" charset="0"/>
                          </a:rPr>
                        </m:ctrlPr>
                      </m:dPr>
                      <m:e>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Sub>
                        <m:r>
                          <a:rPr lang="en-US"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𝑗</m:t>
                            </m:r>
                          </m:sub>
                        </m:sSub>
                        <m:r>
                          <a:rPr lang="en-US"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en-US" sz="1400" i="1">
                            <a:solidFill>
                              <a:srgbClr val="000000"/>
                            </a:solidFill>
                            <a:latin typeface="Cambria Math" panose="02040503050406030204" pitchFamily="18" charset="0"/>
                          </a:rPr>
                          <m:t>,</m:t>
                        </m:r>
                        <m:sSubSup>
                          <m:sSubSupPr>
                            <m:ctrlPr>
                              <a:rPr lang="en-US"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e>
                    </m:d>
                  </m:oMath>
                </a14:m>
                <a:endParaRPr lang="en-US" sz="14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Обновляем </a:t>
                </a:r>
                <a:r>
                  <a:rPr lang="ru-RU" sz="1400" dirty="0" err="1">
                    <a:solidFill>
                      <a:srgbClr val="000000"/>
                    </a:solidFill>
                    <a:latin typeface="Helvetica Neue" panose="02000503000000020004" pitchFamily="2" charset="0"/>
                  </a:rPr>
                  <a:t>таргеты</a:t>
                </a:r>
                <a:r>
                  <a:rPr lang="ru-RU" sz="1400" dirty="0">
                    <a:solidFill>
                      <a:srgbClr val="000000"/>
                    </a:solidFill>
                    <a:latin typeface="Helvetica Neue" panose="02000503000000020004" pitchFamily="2" charset="0"/>
                  </a:rPr>
                  <a:t>: </a:t>
                </a: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m>
                          <m:mPr>
                            <m:mcs>
                              <m:mc>
                                <m:mcPr>
                                  <m:count m:val="2"/>
                                  <m:mcJc m:val="center"/>
                                </m:mcPr>
                              </m:mc>
                            </m:mcs>
                            <m:ctrlPr>
                              <a:rPr lang="en-US" sz="1400" b="0" i="1" smtClean="0">
                                <a:solidFill>
                                  <a:srgbClr val="000000"/>
                                </a:solidFill>
                                <a:latin typeface="Cambria Math" panose="02040503050406030204" pitchFamily="18" charset="0"/>
                              </a:rPr>
                            </m:ctrlPr>
                          </m:mP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e>
                            <m:e>
                              <m:r>
                                <a:rPr lang="en-US" sz="1400" b="0" i="1" smtClean="0">
                                  <a:solidFill>
                                    <a:srgbClr val="000000"/>
                                  </a:solidFill>
                                  <a:latin typeface="Cambria Math" panose="02040503050406030204" pitchFamily="18" charset="0"/>
                                </a:rPr>
                                <m:t>𝑖𝑓</m:t>
                              </m:r>
                              <m:r>
                                <a:rPr lang="ru-RU" sz="1400" i="1">
                                  <a:solidFill>
                                    <a:srgbClr val="000000"/>
                                  </a:solidFill>
                                  <a:latin typeface="Cambria Math" panose="02040503050406030204" pitchFamily="18" charset="0"/>
                                </a:rPr>
                                <m:t> </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m:rPr>
                                  <m:brk m:alnAt="7"/>
                                </m:rPr>
                                <a:rPr lang="en-US" sz="1400" i="1">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𝑓𝑖𝑛𝑎𝑙</m:t>
                              </m:r>
                            </m:e>
                          </m:m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ru-RU"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𝛾</m:t>
                              </m:r>
                              <m:func>
                                <m:funcPr>
                                  <m:ctrlPr>
                                    <a:rPr lang="en-US" sz="1400" b="0" i="1" smtClean="0">
                                      <a:solidFill>
                                        <a:srgbClr val="000000"/>
                                      </a:solidFill>
                                      <a:latin typeface="Cambria Math" panose="02040503050406030204" pitchFamily="18" charset="0"/>
                                    </a:rPr>
                                  </m:ctrlPr>
                                </m:funcPr>
                                <m:fName>
                                  <m:limLow>
                                    <m:limLowPr>
                                      <m:ctrlPr>
                                        <a:rPr lang="en-US" sz="1400" b="0" i="1" smtClean="0">
                                          <a:solidFill>
                                            <a:srgbClr val="000000"/>
                                          </a:solidFill>
                                          <a:latin typeface="Cambria Math" panose="02040503050406030204" pitchFamily="18" charset="0"/>
                                        </a:rPr>
                                      </m:ctrlPr>
                                    </m:limLowPr>
                                    <m:e>
                                      <m:r>
                                        <m:rPr>
                                          <m:sty m:val="p"/>
                                        </m:rPr>
                                        <a:rPr lang="en-US" sz="1400" b="0" i="0" smtClean="0">
                                          <a:solidFill>
                                            <a:srgbClr val="000000"/>
                                          </a:solidFill>
                                          <a:latin typeface="Cambria Math" panose="02040503050406030204" pitchFamily="18" charset="0"/>
                                        </a:rPr>
                                        <m:t>max</m:t>
                                      </m:r>
                                    </m:e>
                                    <m:lim>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lim>
                                  </m:limLow>
                                </m:fName>
                                <m:e>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𝑄</m:t>
                                      </m:r>
                                    </m:e>
                                    <m:sup>
                                      <m:r>
                                        <a:rPr lang="en-US" sz="1400" b="0" i="1" smtClean="0">
                                          <a:solidFill>
                                            <a:srgbClr val="000000"/>
                                          </a:solidFill>
                                          <a:latin typeface="Cambria Math" panose="02040503050406030204" pitchFamily="18" charset="0"/>
                                        </a:rPr>
                                        <m:t>𝜃</m:t>
                                      </m:r>
                                    </m:sup>
                                  </m:sSup>
                                </m:e>
                              </m:func>
                              <m:r>
                                <a:rPr lang="en-US" sz="1400" b="0" i="1" smtClean="0">
                                  <a:solidFill>
                                    <a:srgbClr val="000000"/>
                                  </a:solidFill>
                                  <a:latin typeface="Cambria Math" panose="02040503050406030204" pitchFamily="18" charset="0"/>
                                </a:rPr>
                                <m:t>(</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𝑜𝑡h𝑒𝑟𝑤𝑖𝑠𝑒</m:t>
                              </m:r>
                            </m:e>
                          </m:mr>
                        </m:m>
                      </m:e>
                    </m:d>
                  </m:oMath>
                </a14:m>
                <a:endParaRPr lang="en-US" sz="1800" b="0" i="0" u="none" strike="noStrike" dirty="0">
                  <a:solidFill>
                    <a:srgbClr val="000000"/>
                  </a:solidFill>
                  <a:effectLst/>
                  <a:latin typeface="Helvetica Neue" panose="02000503000000020004" pitchFamily="2" charset="0"/>
                </a:endParaRPr>
              </a:p>
              <a:p>
                <a:pPr lvl="1"/>
                <a14:m>
                  <m:oMath xmlns:m="http://schemas.openxmlformats.org/officeDocument/2006/math">
                    <m:r>
                      <a:rPr lang="en-US" sz="1400" b="0" i="1" smtClean="0">
                        <a:solidFill>
                          <a:srgbClr val="000000"/>
                        </a:solidFill>
                        <a:latin typeface="Cambria Math" panose="02040503050406030204" pitchFamily="18" charset="0"/>
                      </a:rPr>
                      <m:t>𝐿𝑜𝑠𝑠</m:t>
                    </m:r>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𝜃</m:t>
                        </m:r>
                      </m:e>
                    </m:d>
                    <m:r>
                      <a:rPr lang="en-US" sz="1400" b="0" i="1" smtClean="0">
                        <a:solidFill>
                          <a:srgbClr val="000000"/>
                        </a:solidFill>
                        <a:latin typeface="Cambria Math" panose="02040503050406030204" pitchFamily="18" charset="0"/>
                      </a:rPr>
                      <m:t>=</m:t>
                    </m:r>
                    <m:sSup>
                      <m:sSupPr>
                        <m:ctrlPr>
                          <a:rPr lang="en-US" sz="1400" i="1">
                            <a:solidFill>
                              <a:srgbClr val="000000"/>
                            </a:solidFill>
                            <a:latin typeface="Cambria Math" panose="02040503050406030204" pitchFamily="18" charset="0"/>
                          </a:rPr>
                        </m:ctrlPr>
                      </m:sSupPr>
                      <m:e>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𝑦</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𝑄</m:t>
                                </m:r>
                              </m:e>
                              <m:sup>
                                <m:r>
                                  <a:rPr lang="en-US" sz="1400" i="1">
                                    <a:solidFill>
                                      <a:srgbClr val="000000"/>
                                    </a:solidFill>
                                    <a:latin typeface="Cambria Math" panose="02040503050406030204" pitchFamily="18" charset="0"/>
                                  </a:rPr>
                                  <m:t>𝜃</m:t>
                                </m:r>
                              </m:sup>
                            </m:sSup>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e>
                        </m:d>
                      </m:e>
                      <m:sup>
                        <m:r>
                          <a:rPr lang="en-US" sz="1400" i="1">
                            <a:solidFill>
                              <a:srgbClr val="000000"/>
                            </a:solidFill>
                            <a:latin typeface="Cambria Math" panose="02040503050406030204" pitchFamily="18" charset="0"/>
                          </a:rPr>
                          <m:t>2</m:t>
                        </m:r>
                      </m:sup>
                    </m:sSup>
                  </m:oMath>
                </a14:m>
                <a:r>
                  <a:rPr lang="en-US" sz="1400" b="0" i="0" u="none" strike="noStrike" dirty="0">
                    <a:solidFill>
                      <a:srgbClr val="000000"/>
                    </a:solidFill>
                    <a:effectLst/>
                    <a:latin typeface="Helvetica Neue" panose="02000503000000020004" pitchFamily="2" charset="0"/>
                  </a:rPr>
                  <a:t>,</a:t>
                </a:r>
                <a:r>
                  <a:rPr lang="ru-RU" sz="1400" b="0" i="0" u="none" strike="noStrike" dirty="0">
                    <a:solidFill>
                      <a:srgbClr val="000000"/>
                    </a:solidFill>
                    <a:effectLst/>
                    <a:latin typeface="Helvetica Neue" panose="02000503000000020004" pitchFamily="2" charset="0"/>
                  </a:rPr>
                  <a:t>           </a:t>
                </a:r>
                <a:r>
                  <a:rPr lang="en-US" sz="1400" b="0" i="0" u="none" strike="noStrike" dirty="0">
                    <a:solidFill>
                      <a:srgbClr val="000000"/>
                    </a:solidFill>
                    <a:effectLst/>
                    <a:latin typeface="Helvetica Neue" panose="02000503000000020004" pitchFamily="2" charset="0"/>
                  </a:rPr>
                  <a:t> </a:t>
                </a:r>
                <a14:m>
                  <m:oMath xmlns:m="http://schemas.openxmlformats.org/officeDocument/2006/math">
                    <m:r>
                      <a:rPr lang="en-US" sz="1400" b="0" i="1" u="none" strike="noStrike" smtClean="0">
                        <a:solidFill>
                          <a:srgbClr val="000000"/>
                        </a:solidFill>
                        <a:effectLst/>
                        <a:latin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rPr>
                      <m:t> ←</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ea typeface="Cambria Math" panose="02040503050406030204" pitchFamily="18" charset="0"/>
                      </a:rPr>
                      <m:t> −</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𝛼</m:t>
                    </m:r>
                    <m:sSub>
                      <m:sSubPr>
                        <m:ctrlPr>
                          <a:rPr lang="en-US" sz="1400" b="0" i="1" u="none" strike="noStrike" smtClean="0">
                            <a:solidFill>
                              <a:srgbClr val="000000"/>
                            </a:solidFill>
                            <a:effectLst/>
                            <a:latin typeface="Cambria Math" panose="02040503050406030204" pitchFamily="18" charset="0"/>
                            <a:ea typeface="Cambria Math" panose="02040503050406030204" pitchFamily="18" charset="0"/>
                          </a:rPr>
                        </m:ctrlPr>
                      </m:sSubPr>
                      <m:e>
                        <m:r>
                          <m:rPr>
                            <m:sty m:val="p"/>
                          </m:rPr>
                          <a:rPr lang="en-US" sz="1400" b="0" i="1" u="none" strike="noStrike" smtClean="0">
                            <a:solidFill>
                              <a:srgbClr val="000000"/>
                            </a:solidFill>
                            <a:effectLst/>
                            <a:latin typeface="Cambria Math" panose="02040503050406030204" pitchFamily="18" charset="0"/>
                            <a:ea typeface="Cambria Math" panose="02040503050406030204" pitchFamily="18" charset="0"/>
                          </a:rPr>
                          <m:t>∇</m:t>
                        </m:r>
                      </m:e>
                      <m:sub>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sub>
                    </m:sSub>
                    <m:r>
                      <a:rPr lang="en-US" sz="1400" b="0" i="1" u="none" strike="noStrike" smtClean="0">
                        <a:solidFill>
                          <a:srgbClr val="000000"/>
                        </a:solidFill>
                        <a:effectLst/>
                        <a:latin typeface="Cambria Math" panose="02040503050406030204" pitchFamily="18" charset="0"/>
                        <a:ea typeface="Cambria Math" panose="02040503050406030204" pitchFamily="18" charset="0"/>
                      </a:rPr>
                      <m:t>𝐿𝑜𝑠𝑠</m:t>
                    </m:r>
                    <m:r>
                      <a:rPr lang="en-US" sz="1400" b="0" i="1" u="none" strike="noStrike" smtClean="0">
                        <a:solidFill>
                          <a:srgbClr val="000000"/>
                        </a:solidFill>
                        <a:effectLst/>
                        <a:latin typeface="Cambria Math" panose="02040503050406030204" pitchFamily="18" charset="0"/>
                        <a:ea typeface="Cambria Math" panose="02040503050406030204" pitchFamily="18" charset="0"/>
                      </a:rPr>
                      <m:t>(</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ea typeface="Cambria Math" panose="02040503050406030204" pitchFamily="18" charset="0"/>
                      </a:rPr>
                      <m:t>)</m:t>
                    </m:r>
                  </m:oMath>
                </a14:m>
                <a:endParaRPr lang="ru-RU" sz="1400" b="0" i="0" u="none" strike="noStrike" dirty="0">
                  <a:solidFill>
                    <a:srgbClr val="000000"/>
                  </a:solidFill>
                  <a:effectLst/>
                  <a:latin typeface="Helvetica Neue" panose="02000503000000020004" pitchFamily="2" charset="0"/>
                </a:endParaRPr>
              </a:p>
            </p:txBody>
          </p:sp>
        </mc:Choice>
        <mc:Fallback xmlns="">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8801144" cy="3965426"/>
              </a:xfrm>
              <a:prstGeom prst="rect">
                <a:avLst/>
              </a:prstGeom>
              <a:blipFill>
                <a:blip r:embed="rId3"/>
                <a:stretch>
                  <a:fillRect b="-34505"/>
                </a:stretch>
              </a:blipFill>
            </p:spPr>
            <p:txBody>
              <a:bodyPr/>
              <a:lstStyle/>
              <a:p>
                <a:r>
                  <a:rPr lang="en-RU">
                    <a:noFill/>
                  </a:rPr>
                  <a:t> </a:t>
                </a:r>
              </a:p>
            </p:txBody>
          </p:sp>
        </mc:Fallback>
      </mc:AlternateContent>
    </p:spTree>
    <p:extLst>
      <p:ext uri="{BB962C8B-B14F-4D97-AF65-F5344CB8AC3E}">
        <p14:creationId xmlns:p14="http://schemas.microsoft.com/office/powerpoint/2010/main" val="2823371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Deep Q-learning Network</a:t>
            </a:r>
            <a:endParaRPr dirty="0"/>
          </a:p>
        </p:txBody>
      </p:sp>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521130"/>
          </a:xfrm>
          <a:prstGeom prst="rect">
            <a:avLst/>
          </a:prstGeom>
        </p:spPr>
        <p:txBody>
          <a:bodyPr spcFirstLastPara="1" wrap="square" lIns="91425" tIns="91425" rIns="91425" bIns="91425" anchor="ctr" anchorCtr="0">
            <a:noAutofit/>
          </a:bodyPr>
          <a:lstStyle/>
          <a:p>
            <a:pPr marL="133350" indent="0" algn="ctr">
              <a:buNone/>
            </a:pPr>
            <a:r>
              <a:rPr lang="ru-RU" sz="2400" b="0" i="0" u="none" strike="noStrike" dirty="0">
                <a:solidFill>
                  <a:srgbClr val="C00000"/>
                </a:solidFill>
                <a:effectLst/>
                <a:latin typeface="Helvetica Neue" panose="02000503000000020004" pitchFamily="2" charset="0"/>
              </a:rPr>
              <a:t>Такой подход работает плохо.</a:t>
            </a:r>
          </a:p>
          <a:p>
            <a:pPr marL="133350" indent="0" algn="ctr">
              <a:buNone/>
            </a:pPr>
            <a:endParaRPr lang="ru-RU" sz="2400" dirty="0">
              <a:solidFill>
                <a:srgbClr val="C00000"/>
              </a:solidFill>
              <a:latin typeface="Helvetica Neue" panose="02000503000000020004" pitchFamily="2" charset="0"/>
            </a:endParaRPr>
          </a:p>
          <a:p>
            <a:pPr marL="590550" indent="-457200">
              <a:buAutoNum type="arabicPeriod"/>
            </a:pPr>
            <a:r>
              <a:rPr lang="ru-RU" sz="2000" b="0" i="0" u="none" strike="noStrike" dirty="0">
                <a:solidFill>
                  <a:schemeClr val="tx1"/>
                </a:solidFill>
                <a:effectLst/>
                <a:latin typeface="Helvetica Neue" panose="02000503000000020004" pitchFamily="2" charset="0"/>
              </a:rPr>
              <a:t>Соседние состояния отличаются незначительно – сильно коррелированные данные для обучения.</a:t>
            </a:r>
          </a:p>
          <a:p>
            <a:pPr marL="590550" indent="-457200">
              <a:buAutoNum type="arabicPeriod"/>
            </a:pPr>
            <a:r>
              <a:rPr lang="ru-RU" sz="2000" dirty="0">
                <a:solidFill>
                  <a:schemeClr val="tx1"/>
                </a:solidFill>
                <a:latin typeface="Helvetica Neue" panose="02000503000000020004" pitchFamily="2" charset="0"/>
              </a:rPr>
              <a:t>Значение </a:t>
            </a:r>
            <a:r>
              <a:rPr lang="ru-RU" sz="2000" dirty="0" err="1">
                <a:solidFill>
                  <a:schemeClr val="tx1"/>
                </a:solidFill>
                <a:latin typeface="Helvetica Neue" panose="02000503000000020004" pitchFamily="2" charset="0"/>
              </a:rPr>
              <a:t>таргета</a:t>
            </a:r>
            <a:r>
              <a:rPr lang="ru-RU" sz="2000" dirty="0">
                <a:solidFill>
                  <a:schemeClr val="tx1"/>
                </a:solidFill>
                <a:latin typeface="Helvetica Neue" panose="02000503000000020004" pitchFamily="2" charset="0"/>
              </a:rPr>
              <a:t> и значение </a:t>
            </a:r>
            <a:r>
              <a:rPr lang="en-US" sz="2000" dirty="0">
                <a:solidFill>
                  <a:schemeClr val="tx1"/>
                </a:solidFill>
                <a:latin typeface="Helvetica Neue" panose="02000503000000020004" pitchFamily="2" charset="0"/>
              </a:rPr>
              <a:t>Q</a:t>
            </a:r>
            <a:r>
              <a:rPr lang="ru-RU" sz="2000" dirty="0">
                <a:solidFill>
                  <a:schemeClr val="tx1"/>
                </a:solidFill>
                <a:latin typeface="Helvetica Neue" panose="02000503000000020004" pitchFamily="2" charset="0"/>
              </a:rPr>
              <a:t>-функции в </a:t>
            </a:r>
            <a:r>
              <a:rPr lang="ru-RU" sz="2000" dirty="0" err="1">
                <a:solidFill>
                  <a:schemeClr val="tx1"/>
                </a:solidFill>
                <a:latin typeface="Helvetica Neue" panose="02000503000000020004" pitchFamily="2" charset="0"/>
              </a:rPr>
              <a:t>лоссе</a:t>
            </a:r>
            <a:r>
              <a:rPr lang="ru-RU" sz="2000" dirty="0">
                <a:solidFill>
                  <a:schemeClr val="tx1"/>
                </a:solidFill>
                <a:latin typeface="Helvetica Neue" panose="02000503000000020004" pitchFamily="2" charset="0"/>
              </a:rPr>
              <a:t> предсказывает одна и та же сеть. В ней стоит </a:t>
            </a:r>
            <a:r>
              <a:rPr lang="en-US" sz="2000" dirty="0">
                <a:solidFill>
                  <a:schemeClr val="tx1"/>
                </a:solidFill>
                <a:latin typeface="Helvetica Neue" panose="02000503000000020004" pitchFamily="2" charset="0"/>
              </a:rPr>
              <a:t>max – </a:t>
            </a:r>
            <a:r>
              <a:rPr lang="ru-RU" sz="2000" dirty="0">
                <a:solidFill>
                  <a:schemeClr val="tx1"/>
                </a:solidFill>
                <a:latin typeface="Helvetica Neue" panose="02000503000000020004" pitchFamily="2" charset="0"/>
              </a:rPr>
              <a:t>предсказания слишком оптимистичны.</a:t>
            </a:r>
            <a:endParaRPr lang="ru-RU" sz="2400" b="0" i="0" u="none" strike="noStrike" dirty="0">
              <a:solidFill>
                <a:schemeClr val="tx1"/>
              </a:solidFill>
              <a:effectLst/>
              <a:latin typeface="Helvetica Neue" panose="02000503000000020004" pitchFamily="2" charset="0"/>
            </a:endParaRPr>
          </a:p>
        </p:txBody>
      </p:sp>
    </p:spTree>
    <p:extLst>
      <p:ext uri="{BB962C8B-B14F-4D97-AF65-F5344CB8AC3E}">
        <p14:creationId xmlns:p14="http://schemas.microsoft.com/office/powerpoint/2010/main" val="105258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Улучшение </a:t>
            </a:r>
            <a:r>
              <a:rPr lang="en-US" dirty="0">
                <a:solidFill>
                  <a:srgbClr val="000000"/>
                </a:solidFill>
                <a:latin typeface="Helvetica Neue" panose="02000503000000020004" pitchFamily="2" charset="0"/>
              </a:rPr>
              <a:t>DQN – </a:t>
            </a:r>
            <a:r>
              <a:rPr lang="en-US" b="0" i="1" dirty="0">
                <a:solidFill>
                  <a:srgbClr val="000000"/>
                </a:solidFill>
                <a:latin typeface="Helvetica Neue" panose="02000503000000020004" pitchFamily="2" charset="0"/>
              </a:rPr>
              <a:t>Experience Replay Buffer</a:t>
            </a:r>
            <a:endParaRPr lang="en-US" b="0" i="1"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6072059" cy="2631197"/>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Наполняем </a:t>
                </a:r>
                <a:r>
                  <a:rPr lang="en-US" sz="2000" b="0" i="0" u="none" strike="noStrike" dirty="0">
                    <a:solidFill>
                      <a:srgbClr val="000000"/>
                    </a:solidFill>
                    <a:effectLst/>
                    <a:latin typeface="Helvetica Neue" panose="02000503000000020004" pitchFamily="2" charset="0"/>
                  </a:rPr>
                  <a:t>Buffer:</a:t>
                </a:r>
              </a:p>
              <a:p>
                <a:pPr lvl="1"/>
                <a:r>
                  <a:rPr lang="ru-RU" sz="1400" dirty="0">
                    <a:solidFill>
                      <a:srgbClr val="000000"/>
                    </a:solidFill>
                  </a:rPr>
                  <a:t>Набираем данные и складываем их в </a:t>
                </a:r>
                <a:r>
                  <a:rPr lang="en-US" sz="1400" dirty="0">
                    <a:solidFill>
                      <a:srgbClr val="000000"/>
                    </a:solidFill>
                  </a:rPr>
                  <a:t>Buffer</a:t>
                </a:r>
                <a:r>
                  <a:rPr lang="ru-RU" sz="1400" dirty="0">
                    <a:solidFill>
                      <a:srgbClr val="000000"/>
                    </a:solidFill>
                  </a:rPr>
                  <a:t> </a:t>
                </a:r>
                <a14:m>
                  <m:oMath xmlns:m="http://schemas.openxmlformats.org/officeDocument/2006/math">
                    <m:d>
                      <m:dPr>
                        <m:ctrlPr>
                          <a:rPr lang="ru-RU" sz="1400" i="1" smtClean="0">
                            <a:solidFill>
                              <a:srgbClr val="000000"/>
                            </a:solidFill>
                            <a:latin typeface="Cambria Math" panose="02040503050406030204" pitchFamily="18" charset="0"/>
                          </a:rPr>
                        </m:ctrlPr>
                      </m:dPr>
                      <m:e>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Sup>
                          <m:sSubSupPr>
                            <m:ctrlPr>
                              <a:rPr lang="en-US" sz="1400" b="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𝑠</m:t>
                            </m:r>
                          </m:e>
                          <m:sub>
                            <m:r>
                              <a:rPr lang="en-US" sz="1400" b="0" i="1" smtClean="0">
                                <a:solidFill>
                                  <a:srgbClr val="000000"/>
                                </a:solidFill>
                                <a:latin typeface="Cambria Math" panose="02040503050406030204" pitchFamily="18" charset="0"/>
                              </a:rPr>
                              <m:t>𝑗</m:t>
                            </m:r>
                          </m:sub>
                          <m:sup>
                            <m:r>
                              <a:rPr lang="en-US" sz="1400" b="0" i="1" smtClean="0">
                                <a:solidFill>
                                  <a:srgbClr val="000000"/>
                                </a:solidFill>
                                <a:latin typeface="Cambria Math" panose="02040503050406030204" pitchFamily="18" charset="0"/>
                              </a:rPr>
                              <m:t>′</m:t>
                            </m:r>
                          </m:sup>
                        </m:sSubSup>
                      </m:e>
                    </m:d>
                  </m:oMath>
                </a14:m>
                <a:endParaRPr lang="ru-RU" sz="18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Обучаем сеть:</a:t>
                </a:r>
                <a:endParaRPr lang="en-US" sz="20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Получаем из памяти выборку (</a:t>
                </a:r>
                <a:r>
                  <a:rPr lang="ru-RU" sz="1400" dirty="0" err="1">
                    <a:solidFill>
                      <a:srgbClr val="000000"/>
                    </a:solidFill>
                    <a:latin typeface="Helvetica Neue" panose="02000503000000020004" pitchFamily="2" charset="0"/>
                  </a:rPr>
                  <a:t>минибатч</a:t>
                </a:r>
                <a:r>
                  <a:rPr lang="ru-RU" sz="1400" dirty="0">
                    <a:solidFill>
                      <a:srgbClr val="000000"/>
                    </a:solidFill>
                    <a:latin typeface="Helvetica Neue" panose="02000503000000020004" pitchFamily="2" charset="0"/>
                  </a:rPr>
                  <a:t>) </a:t>
                </a:r>
                <a14:m>
                  <m:oMath xmlns:m="http://schemas.openxmlformats.org/officeDocument/2006/math">
                    <m:sSubSup>
                      <m:sSubSupPr>
                        <m:ctrlPr>
                          <a:rPr lang="ru-RU" sz="1400" i="1" smtClean="0">
                            <a:solidFill>
                              <a:srgbClr val="000000"/>
                            </a:solidFill>
                            <a:latin typeface="Cambria Math" panose="02040503050406030204" pitchFamily="18" charset="0"/>
                          </a:rPr>
                        </m:ctrlPr>
                      </m:sSubSupPr>
                      <m:e>
                        <m:d>
                          <m:dPr>
                            <m:begChr m:val="{"/>
                            <m:endChr m:val="}"/>
                            <m:ctrlPr>
                              <a:rPr lang="ru-RU" sz="1400" i="1" smtClean="0">
                                <a:solidFill>
                                  <a:srgbClr val="000000"/>
                                </a:solidFill>
                                <a:latin typeface="Cambria Math" panose="02040503050406030204" pitchFamily="18" charset="0"/>
                              </a:rPr>
                            </m:ctrlPr>
                          </m:dPr>
                          <m:e>
                            <m:d>
                              <m:dPr>
                                <m:ctrlPr>
                                  <a:rPr lang="ru-RU" sz="1400" i="1" smtClean="0">
                                    <a:solidFill>
                                      <a:srgbClr val="000000"/>
                                    </a:solidFill>
                                    <a:latin typeface="Cambria Math" panose="02040503050406030204" pitchFamily="18" charset="0"/>
                                  </a:rPr>
                                </m:ctrlPr>
                              </m:dPr>
                              <m:e>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Sup>
                                  <m:sSubSupPr>
                                    <m:ctrlPr>
                                      <a:rPr lang="en-US" sz="1400" b="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𝑠</m:t>
                                    </m:r>
                                  </m:e>
                                  <m:sub>
                                    <m:r>
                                      <a:rPr lang="en-US" sz="1400" b="0" i="1" smtClean="0">
                                        <a:solidFill>
                                          <a:srgbClr val="000000"/>
                                        </a:solidFill>
                                        <a:latin typeface="Cambria Math" panose="02040503050406030204" pitchFamily="18" charset="0"/>
                                      </a:rPr>
                                      <m:t>𝑗</m:t>
                                    </m:r>
                                  </m:sub>
                                  <m:sup>
                                    <m:r>
                                      <a:rPr lang="en-US" sz="1400" b="0" i="1" smtClean="0">
                                        <a:solidFill>
                                          <a:srgbClr val="000000"/>
                                        </a:solidFill>
                                        <a:latin typeface="Cambria Math" panose="02040503050406030204" pitchFamily="18" charset="0"/>
                                      </a:rPr>
                                      <m:t>′</m:t>
                                    </m:r>
                                  </m:sup>
                                </m:sSubSup>
                              </m:e>
                            </m:d>
                          </m:e>
                        </m:d>
                      </m:e>
                      <m:sub>
                        <m:r>
                          <a:rPr lang="en-US" sz="1400" b="0" i="1" smtClean="0">
                            <a:solidFill>
                              <a:srgbClr val="000000"/>
                            </a:solidFill>
                            <a:latin typeface="Cambria Math" panose="02040503050406030204" pitchFamily="18" charset="0"/>
                          </a:rPr>
                          <m:t>𝑗</m:t>
                        </m:r>
                        <m:r>
                          <a:rPr lang="ru-RU" sz="1400" b="0" i="1" smtClean="0">
                            <a:solidFill>
                              <a:srgbClr val="000000"/>
                            </a:solidFill>
                            <a:latin typeface="Cambria Math" panose="02040503050406030204" pitchFamily="18" charset="0"/>
                          </a:rPr>
                          <m:t>=1</m:t>
                        </m:r>
                      </m:sub>
                      <m:sup>
                        <m:r>
                          <a:rPr lang="en-US" sz="1400" b="0" i="1" smtClean="0">
                            <a:solidFill>
                              <a:srgbClr val="000000"/>
                            </a:solidFill>
                            <a:latin typeface="Cambria Math" panose="02040503050406030204" pitchFamily="18" charset="0"/>
                          </a:rPr>
                          <m:t>𝑛</m:t>
                        </m:r>
                      </m:sup>
                    </m:sSubSup>
                  </m:oMath>
                </a14:m>
                <a:r>
                  <a:rPr lang="en-US" sz="1400" b="0" i="0" u="none" strike="noStrike" dirty="0">
                    <a:solidFill>
                      <a:srgbClr val="000000"/>
                    </a:solidFill>
                    <a:effectLst/>
                    <a:latin typeface="Helvetica Neue" panose="02000503000000020004" pitchFamily="2" charset="0"/>
                  </a:rPr>
                  <a:t> </a:t>
                </a:r>
                <a:r>
                  <a:rPr lang="ru-RU" sz="1400" b="0" i="0" u="none" strike="noStrike" dirty="0">
                    <a:solidFill>
                      <a:srgbClr val="000000"/>
                    </a:solidFill>
                    <a:effectLst/>
                    <a:latin typeface="Helvetica Neue" panose="02000503000000020004" pitchFamily="2" charset="0"/>
                  </a:rPr>
                  <a:t>не последовательных, а именно случайно взятых эпизодов и учим на них.</a:t>
                </a:r>
                <a:endParaRPr lang="en-US" sz="14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Обновляем </a:t>
                </a:r>
                <a:r>
                  <a:rPr lang="ru-RU" sz="1400" dirty="0" err="1">
                    <a:solidFill>
                      <a:srgbClr val="000000"/>
                    </a:solidFill>
                    <a:latin typeface="Helvetica Neue" panose="02000503000000020004" pitchFamily="2" charset="0"/>
                  </a:rPr>
                  <a:t>таргеты</a:t>
                </a:r>
                <a:r>
                  <a:rPr lang="ru-RU" sz="1400" dirty="0">
                    <a:solidFill>
                      <a:srgbClr val="000000"/>
                    </a:solidFill>
                    <a:latin typeface="Helvetica Neue" panose="02000503000000020004" pitchFamily="2" charset="0"/>
                  </a:rPr>
                  <a:t>: </a:t>
                </a: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m>
                          <m:mPr>
                            <m:mcs>
                              <m:mc>
                                <m:mcPr>
                                  <m:count m:val="2"/>
                                  <m:mcJc m:val="center"/>
                                </m:mcPr>
                              </m:mc>
                            </m:mcs>
                            <m:ctrlPr>
                              <a:rPr lang="en-US" sz="1400" b="0" i="1" smtClean="0">
                                <a:solidFill>
                                  <a:srgbClr val="000000"/>
                                </a:solidFill>
                                <a:latin typeface="Cambria Math" panose="02040503050406030204" pitchFamily="18" charset="0"/>
                              </a:rPr>
                            </m:ctrlPr>
                          </m:mP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e>
                            <m:e>
                              <m:r>
                                <a:rPr lang="en-US" sz="1400" b="0" i="1" smtClean="0">
                                  <a:solidFill>
                                    <a:srgbClr val="000000"/>
                                  </a:solidFill>
                                  <a:latin typeface="Cambria Math" panose="02040503050406030204" pitchFamily="18" charset="0"/>
                                </a:rPr>
                                <m:t>𝑖𝑓</m:t>
                              </m:r>
                              <m:r>
                                <a:rPr lang="ru-RU" sz="1400" i="1">
                                  <a:solidFill>
                                    <a:srgbClr val="000000"/>
                                  </a:solidFill>
                                  <a:latin typeface="Cambria Math" panose="02040503050406030204" pitchFamily="18" charset="0"/>
                                </a:rPr>
                                <m:t> </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m:rPr>
                                  <m:brk m:alnAt="7"/>
                                </m:rPr>
                                <a:rPr lang="en-US" sz="1400" i="1">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𝑓𝑖𝑛𝑎𝑙</m:t>
                              </m:r>
                            </m:e>
                          </m:m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ru-RU"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𝛾</m:t>
                              </m:r>
                              <m:func>
                                <m:funcPr>
                                  <m:ctrlPr>
                                    <a:rPr lang="en-US" sz="1400" b="0" i="1" smtClean="0">
                                      <a:solidFill>
                                        <a:srgbClr val="000000"/>
                                      </a:solidFill>
                                      <a:latin typeface="Cambria Math" panose="02040503050406030204" pitchFamily="18" charset="0"/>
                                    </a:rPr>
                                  </m:ctrlPr>
                                </m:funcPr>
                                <m:fName>
                                  <m:limLow>
                                    <m:limLowPr>
                                      <m:ctrlPr>
                                        <a:rPr lang="en-US" sz="1400" b="0" i="1" smtClean="0">
                                          <a:solidFill>
                                            <a:srgbClr val="000000"/>
                                          </a:solidFill>
                                          <a:latin typeface="Cambria Math" panose="02040503050406030204" pitchFamily="18" charset="0"/>
                                        </a:rPr>
                                      </m:ctrlPr>
                                    </m:limLowPr>
                                    <m:e>
                                      <m:r>
                                        <m:rPr>
                                          <m:sty m:val="p"/>
                                        </m:rPr>
                                        <a:rPr lang="en-US" sz="1400" b="0" i="0" smtClean="0">
                                          <a:solidFill>
                                            <a:srgbClr val="000000"/>
                                          </a:solidFill>
                                          <a:latin typeface="Cambria Math" panose="02040503050406030204" pitchFamily="18" charset="0"/>
                                        </a:rPr>
                                        <m:t>max</m:t>
                                      </m:r>
                                    </m:e>
                                    <m:lim>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lim>
                                  </m:limLow>
                                </m:fName>
                                <m:e>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𝑄</m:t>
                                      </m:r>
                                    </m:e>
                                    <m:sup>
                                      <m:r>
                                        <a:rPr lang="en-US" sz="1400" b="0" i="1" smtClean="0">
                                          <a:solidFill>
                                            <a:srgbClr val="000000"/>
                                          </a:solidFill>
                                          <a:latin typeface="Cambria Math" panose="02040503050406030204" pitchFamily="18" charset="0"/>
                                        </a:rPr>
                                        <m:t>𝜃</m:t>
                                      </m:r>
                                    </m:sup>
                                  </m:sSup>
                                </m:e>
                              </m:func>
                              <m:r>
                                <a:rPr lang="en-US" sz="1400" b="0" i="1" smtClean="0">
                                  <a:solidFill>
                                    <a:srgbClr val="000000"/>
                                  </a:solidFill>
                                  <a:latin typeface="Cambria Math" panose="02040503050406030204" pitchFamily="18" charset="0"/>
                                </a:rPr>
                                <m:t>(</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𝑜𝑡h𝑒𝑟𝑤𝑖𝑠𝑒</m:t>
                              </m:r>
                            </m:e>
                          </m:mr>
                        </m:m>
                      </m:e>
                    </m:d>
                  </m:oMath>
                </a14:m>
                <a:endParaRPr lang="en-US" sz="1800" b="0" i="0" u="none" strike="noStrike" dirty="0">
                  <a:solidFill>
                    <a:srgbClr val="000000"/>
                  </a:solidFill>
                  <a:effectLst/>
                  <a:latin typeface="Helvetica Neue" panose="02000503000000020004" pitchFamily="2" charset="0"/>
                </a:endParaRPr>
              </a:p>
              <a:p>
                <a:pPr lvl="1"/>
                <a14:m>
                  <m:oMath xmlns:m="http://schemas.openxmlformats.org/officeDocument/2006/math">
                    <m:r>
                      <a:rPr lang="en-US" sz="1400" b="0" i="1" smtClean="0">
                        <a:solidFill>
                          <a:srgbClr val="000000"/>
                        </a:solidFill>
                        <a:latin typeface="Cambria Math" panose="02040503050406030204" pitchFamily="18" charset="0"/>
                      </a:rPr>
                      <m:t>𝐿𝑜𝑠𝑠</m:t>
                    </m:r>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𝜃</m:t>
                        </m:r>
                      </m:e>
                    </m:d>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r>
                          <a:rPr lang="en-US" sz="1400" b="0" i="1" smtClean="0">
                            <a:solidFill>
                              <a:srgbClr val="000000"/>
                            </a:solidFill>
                            <a:latin typeface="Cambria Math" panose="02040503050406030204" pitchFamily="18" charset="0"/>
                          </a:rPr>
                          <m:t>𝑛</m:t>
                        </m:r>
                      </m:den>
                    </m:f>
                    <m:nary>
                      <m:naryPr>
                        <m:chr m:val="∑"/>
                        <m:ctrlPr>
                          <a:rPr lang="en-US" sz="1400" b="0" i="1" smtClean="0">
                            <a:solidFill>
                              <a:srgbClr val="000000"/>
                            </a:solidFill>
                            <a:latin typeface="Cambria Math" panose="02040503050406030204" pitchFamily="18" charset="0"/>
                          </a:rPr>
                        </m:ctrlPr>
                      </m:naryPr>
                      <m:sub>
                        <m:r>
                          <m:rPr>
                            <m:brk m:alnAt="23"/>
                          </m:rP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=1</m:t>
                        </m:r>
                      </m:sub>
                      <m:sup>
                        <m:r>
                          <a:rPr lang="en-US" sz="1400" b="0" i="1" smtClean="0">
                            <a:solidFill>
                              <a:srgbClr val="000000"/>
                            </a:solidFill>
                            <a:latin typeface="Cambria Math" panose="02040503050406030204" pitchFamily="18" charset="0"/>
                          </a:rPr>
                          <m:t>𝑛</m:t>
                        </m:r>
                      </m:sup>
                      <m:e>
                        <m:sSup>
                          <m:sSupPr>
                            <m:ctrlPr>
                              <a:rPr lang="en-US" sz="1400" b="0" i="1" smtClean="0">
                                <a:solidFill>
                                  <a:srgbClr val="000000"/>
                                </a:solidFill>
                                <a:latin typeface="Cambria Math" panose="02040503050406030204" pitchFamily="18" charset="0"/>
                              </a:rPr>
                            </m:ctrlPr>
                          </m:sSupPr>
                          <m:e>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𝑄</m:t>
                                    </m:r>
                                  </m:e>
                                  <m:sup>
                                    <m:r>
                                      <a:rPr lang="en-US" sz="1400" b="0" i="1" smtClean="0">
                                        <a:solidFill>
                                          <a:srgbClr val="000000"/>
                                        </a:solidFill>
                                        <a:latin typeface="Cambria Math" panose="02040503050406030204" pitchFamily="18" charset="0"/>
                                      </a:rPr>
                                      <m:t>𝜃</m:t>
                                    </m:r>
                                  </m:sup>
                                </m:sSup>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e>
                            </m:d>
                          </m:e>
                          <m:sup>
                            <m:r>
                              <a:rPr lang="en-US" sz="1400" b="0" i="1" smtClean="0">
                                <a:solidFill>
                                  <a:srgbClr val="000000"/>
                                </a:solidFill>
                                <a:latin typeface="Cambria Math" panose="02040503050406030204" pitchFamily="18" charset="0"/>
                              </a:rPr>
                              <m:t>2</m:t>
                            </m:r>
                          </m:sup>
                        </m:sSup>
                      </m:e>
                    </m:nary>
                  </m:oMath>
                </a14:m>
                <a:r>
                  <a:rPr lang="en-US" sz="1400" b="0" i="0" u="none" strike="noStrike" dirty="0">
                    <a:solidFill>
                      <a:srgbClr val="000000"/>
                    </a:solidFill>
                    <a:effectLst/>
                    <a:latin typeface="Helvetica Neue" panose="02000503000000020004" pitchFamily="2" charset="0"/>
                  </a:rPr>
                  <a:t>,</a:t>
                </a:r>
                <a:r>
                  <a:rPr lang="ru-RU" sz="1400" b="0" i="0" u="none" strike="noStrike" dirty="0">
                    <a:solidFill>
                      <a:srgbClr val="000000"/>
                    </a:solidFill>
                    <a:effectLst/>
                    <a:latin typeface="Helvetica Neue" panose="02000503000000020004" pitchFamily="2" charset="0"/>
                  </a:rPr>
                  <a:t>           </a:t>
                </a:r>
                <a:r>
                  <a:rPr lang="en-US" sz="1400" b="0" i="0" u="none" strike="noStrike" dirty="0">
                    <a:solidFill>
                      <a:srgbClr val="000000"/>
                    </a:solidFill>
                    <a:effectLst/>
                    <a:latin typeface="Helvetica Neue" panose="02000503000000020004" pitchFamily="2" charset="0"/>
                  </a:rPr>
                  <a:t> </a:t>
                </a:r>
                <a14:m>
                  <m:oMath xmlns:m="http://schemas.openxmlformats.org/officeDocument/2006/math">
                    <m:r>
                      <a:rPr lang="en-US" sz="1400" b="0" i="1" u="none" strike="noStrike" smtClean="0">
                        <a:solidFill>
                          <a:srgbClr val="000000"/>
                        </a:solidFill>
                        <a:effectLst/>
                        <a:latin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rPr>
                      <m:t> ←</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ea typeface="Cambria Math" panose="02040503050406030204" pitchFamily="18" charset="0"/>
                      </a:rPr>
                      <m:t> −</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𝛼</m:t>
                    </m:r>
                    <m:sSub>
                      <m:sSubPr>
                        <m:ctrlPr>
                          <a:rPr lang="en-US" sz="1400" b="0" i="1" u="none" strike="noStrike" smtClean="0">
                            <a:solidFill>
                              <a:srgbClr val="000000"/>
                            </a:solidFill>
                            <a:effectLst/>
                            <a:latin typeface="Cambria Math" panose="02040503050406030204" pitchFamily="18" charset="0"/>
                            <a:ea typeface="Cambria Math" panose="02040503050406030204" pitchFamily="18" charset="0"/>
                          </a:rPr>
                        </m:ctrlPr>
                      </m:sSubPr>
                      <m:e>
                        <m:r>
                          <m:rPr>
                            <m:sty m:val="p"/>
                          </m:rPr>
                          <a:rPr lang="en-US" sz="1400" b="0" i="1" u="none" strike="noStrike" smtClean="0">
                            <a:solidFill>
                              <a:srgbClr val="000000"/>
                            </a:solidFill>
                            <a:effectLst/>
                            <a:latin typeface="Cambria Math" panose="02040503050406030204" pitchFamily="18" charset="0"/>
                            <a:ea typeface="Cambria Math" panose="02040503050406030204" pitchFamily="18" charset="0"/>
                          </a:rPr>
                          <m:t>∇</m:t>
                        </m:r>
                      </m:e>
                      <m:sub>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sub>
                    </m:sSub>
                    <m:r>
                      <a:rPr lang="en-US" sz="1400" b="0" i="1" u="none" strike="noStrike" smtClean="0">
                        <a:solidFill>
                          <a:srgbClr val="000000"/>
                        </a:solidFill>
                        <a:effectLst/>
                        <a:latin typeface="Cambria Math" panose="02040503050406030204" pitchFamily="18" charset="0"/>
                        <a:ea typeface="Cambria Math" panose="02040503050406030204" pitchFamily="18" charset="0"/>
                      </a:rPr>
                      <m:t>𝐿𝑜𝑠𝑠</m:t>
                    </m:r>
                    <m:r>
                      <a:rPr lang="en-US" sz="1400" b="0" i="1" u="none" strike="noStrike" smtClean="0">
                        <a:solidFill>
                          <a:srgbClr val="000000"/>
                        </a:solidFill>
                        <a:effectLst/>
                        <a:latin typeface="Cambria Math" panose="02040503050406030204" pitchFamily="18" charset="0"/>
                        <a:ea typeface="Cambria Math" panose="02040503050406030204" pitchFamily="18" charset="0"/>
                      </a:rPr>
                      <m:t>(</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ea typeface="Cambria Math" panose="02040503050406030204" pitchFamily="18" charset="0"/>
                      </a:rPr>
                      <m:t>)</m:t>
                    </m:r>
                  </m:oMath>
                </a14:m>
                <a:endParaRPr lang="ru-RU" sz="1400" b="0" i="0" u="none" strike="noStrike" dirty="0">
                  <a:solidFill>
                    <a:srgbClr val="000000"/>
                  </a:solidFill>
                  <a:effectLst/>
                  <a:latin typeface="Helvetica Neue" panose="02000503000000020004" pitchFamily="2" charset="0"/>
                </a:endParaRPr>
              </a:p>
            </p:txBody>
          </p:sp>
        </mc:Choice>
        <mc:Fallback xmlns="">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6072059" cy="2631197"/>
              </a:xfrm>
              <a:prstGeom prst="rect">
                <a:avLst/>
              </a:prstGeom>
              <a:blipFill>
                <a:blip r:embed="rId3"/>
                <a:stretch>
                  <a:fillRect b="-1033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F16D612-7204-CD49-A698-C8AEEFF7C380}"/>
              </a:ext>
            </a:extLst>
          </p:cNvPr>
          <p:cNvPicPr>
            <a:picLocks noChangeAspect="1"/>
          </p:cNvPicPr>
          <p:nvPr/>
        </p:nvPicPr>
        <p:blipFill>
          <a:blip r:embed="rId4"/>
          <a:stretch>
            <a:fillRect/>
          </a:stretch>
        </p:blipFill>
        <p:spPr>
          <a:xfrm>
            <a:off x="6894743" y="1426624"/>
            <a:ext cx="1819633" cy="2755129"/>
          </a:xfrm>
          <a:prstGeom prst="rect">
            <a:avLst/>
          </a:prstGeom>
        </p:spPr>
      </p:pic>
    </p:spTree>
    <p:extLst>
      <p:ext uri="{BB962C8B-B14F-4D97-AF65-F5344CB8AC3E}">
        <p14:creationId xmlns:p14="http://schemas.microsoft.com/office/powerpoint/2010/main" val="46531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Улучшение </a:t>
            </a:r>
            <a:r>
              <a:rPr lang="en-US" dirty="0">
                <a:solidFill>
                  <a:srgbClr val="000000"/>
                </a:solidFill>
                <a:latin typeface="Helvetica Neue" panose="02000503000000020004" pitchFamily="2" charset="0"/>
              </a:rPr>
              <a:t>DQN – </a:t>
            </a:r>
            <a:r>
              <a:rPr lang="en-US" b="0" i="1" dirty="0">
                <a:solidFill>
                  <a:srgbClr val="000000"/>
                </a:solidFill>
                <a:latin typeface="Helvetica Neue" panose="02000503000000020004" pitchFamily="2" charset="0"/>
              </a:rPr>
              <a:t>Fixed target network</a:t>
            </a:r>
            <a:endParaRPr lang="en-US" b="0" i="1"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119919"/>
              </a:xfrm>
              <a:prstGeom prst="rect">
                <a:avLst/>
              </a:prstGeom>
            </p:spPr>
            <p:txBody>
              <a:bodyPr spcFirstLastPara="1" wrap="square" lIns="91425" tIns="91425" rIns="91425" bIns="91425" anchor="t" anchorCtr="0">
                <a:noAutofit/>
              </a:bodyPr>
              <a:lstStyle/>
              <a:p>
                <a:r>
                  <a:rPr lang="ru-RU" sz="2000" dirty="0">
                    <a:solidFill>
                      <a:srgbClr val="000000"/>
                    </a:solidFill>
                    <a:latin typeface="Helvetica Neue" panose="02000503000000020004" pitchFamily="2" charset="0"/>
                  </a:rPr>
                  <a:t>Вводим две сети. </a:t>
                </a:r>
              </a:p>
              <a:p>
                <a:pPr lvl="1"/>
                <a:r>
                  <a:rPr lang="ru-RU" sz="1400" b="0" i="0" u="none" strike="noStrike" dirty="0">
                    <a:solidFill>
                      <a:srgbClr val="000000"/>
                    </a:solidFill>
                    <a:effectLst/>
                    <a:latin typeface="Helvetica Neue" panose="02000503000000020004" pitchFamily="2" charset="0"/>
                  </a:rPr>
                  <a:t>Одна используется для </a:t>
                </a:r>
                <a:r>
                  <a:rPr lang="ru-RU" sz="1400" dirty="0">
                    <a:solidFill>
                      <a:srgbClr val="000000"/>
                    </a:solidFill>
                    <a:latin typeface="Helvetica Neue" panose="02000503000000020004" pitchFamily="2" charset="0"/>
                  </a:rPr>
                  <a:t>вычисления </a:t>
                </a:r>
                <a:r>
                  <a:rPr lang="ru-RU" sz="1400" dirty="0" err="1">
                    <a:solidFill>
                      <a:srgbClr val="000000"/>
                    </a:solidFill>
                    <a:latin typeface="Helvetica Neue" panose="02000503000000020004" pitchFamily="2" charset="0"/>
                  </a:rPr>
                  <a:t>таргетов</a:t>
                </a:r>
                <a:r>
                  <a:rPr lang="ru-RU" sz="1400" dirty="0">
                    <a:solidFill>
                      <a:srgbClr val="000000"/>
                    </a:solidFill>
                    <a:latin typeface="Helvetica Neue" panose="02000503000000020004" pitchFamily="2" charset="0"/>
                  </a:rPr>
                  <a:t>. </a:t>
                </a:r>
              </a:p>
              <a:p>
                <a:pPr lvl="1"/>
                <a:r>
                  <a:rPr lang="ru-RU" sz="1400" dirty="0">
                    <a:solidFill>
                      <a:srgbClr val="000000"/>
                    </a:solidFill>
                    <a:latin typeface="Helvetica Neue" panose="02000503000000020004" pitchFamily="2" charset="0"/>
                  </a:rPr>
                  <a:t>Вторая контролирует величину изменений.</a:t>
                </a:r>
                <a:endParaRPr lang="en-US" sz="14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Обучаем сеть:</a:t>
                </a:r>
                <a:endParaRPr lang="en-US" sz="20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Фиксируем сеть</a:t>
                </a:r>
                <a:r>
                  <a:rPr lang="en-US" sz="1400" dirty="0">
                    <a:solidFill>
                      <a:srgbClr val="000000"/>
                    </a:solidFill>
                    <a:latin typeface="Helvetica Neue" panose="02000503000000020004" pitchFamily="2" charset="0"/>
                  </a:rPr>
                  <a:t> </a:t>
                </a:r>
                <a14:m>
                  <m:oMath xmlns:m="http://schemas.openxmlformats.org/officeDocument/2006/math">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𝜃</m:t>
                        </m:r>
                        <m:r>
                          <a:rPr lang="en-US" sz="1400" b="0" i="1" smtClean="0">
                            <a:solidFill>
                              <a:srgbClr val="000000"/>
                            </a:solidFill>
                            <a:latin typeface="Cambria Math" panose="02040503050406030204" pitchFamily="18" charset="0"/>
                          </a:rPr>
                          <m:t>= </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𝜃</m:t>
                            </m:r>
                          </m:e>
                          <m:sup>
                            <m:r>
                              <a:rPr lang="en-US" sz="1400" b="0" i="1" smtClean="0">
                                <a:solidFill>
                                  <a:srgbClr val="000000"/>
                                </a:solidFill>
                                <a:latin typeface="Cambria Math" panose="02040503050406030204" pitchFamily="18" charset="0"/>
                              </a:rPr>
                              <m:t>′</m:t>
                            </m:r>
                          </m:sup>
                        </m:sSup>
                      </m:e>
                    </m:d>
                  </m:oMath>
                </a14:m>
                <a:r>
                  <a:rPr lang="ru-RU" sz="1400" dirty="0">
                    <a:solidFill>
                      <a:srgbClr val="000000"/>
                    </a:solidFill>
                    <a:latin typeface="Helvetica Neue" panose="02000503000000020004" pitchFamily="2" charset="0"/>
                  </a:rPr>
                  <a:t> и вычисляем по ней </a:t>
                </a:r>
                <a:r>
                  <a:rPr lang="ru-RU" sz="1400" dirty="0" err="1">
                    <a:solidFill>
                      <a:srgbClr val="000000"/>
                    </a:solidFill>
                    <a:latin typeface="Helvetica Neue" panose="02000503000000020004" pitchFamily="2" charset="0"/>
                  </a:rPr>
                  <a:t>таргеты</a:t>
                </a:r>
                <a:r>
                  <a:rPr lang="en-US" sz="1400" dirty="0">
                    <a:solidFill>
                      <a:srgbClr val="000000"/>
                    </a:solidFill>
                    <a:latin typeface="Helvetica Neue" panose="02000503000000020004" pitchFamily="2" charset="0"/>
                  </a:rPr>
                  <a:t>. </a:t>
                </a:r>
                <a:endParaRPr lang="en-US" sz="14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Обновляем </a:t>
                </a:r>
                <a:r>
                  <a:rPr lang="ru-RU" sz="1400" dirty="0" err="1">
                    <a:solidFill>
                      <a:srgbClr val="000000"/>
                    </a:solidFill>
                    <a:latin typeface="Helvetica Neue" panose="02000503000000020004" pitchFamily="2" charset="0"/>
                  </a:rPr>
                  <a:t>таргеты</a:t>
                </a:r>
                <a:r>
                  <a:rPr lang="ru-RU" sz="1400" dirty="0">
                    <a:solidFill>
                      <a:srgbClr val="000000"/>
                    </a:solidFill>
                    <a:latin typeface="Helvetica Neue" panose="02000503000000020004" pitchFamily="2" charset="0"/>
                  </a:rPr>
                  <a:t> на другой сети: </a:t>
                </a: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m>
                          <m:mPr>
                            <m:mcs>
                              <m:mc>
                                <m:mcPr>
                                  <m:count m:val="2"/>
                                  <m:mcJc m:val="center"/>
                                </m:mcPr>
                              </m:mc>
                            </m:mcs>
                            <m:ctrlPr>
                              <a:rPr lang="en-US" sz="1400" b="0" i="1" smtClean="0">
                                <a:solidFill>
                                  <a:srgbClr val="000000"/>
                                </a:solidFill>
                                <a:latin typeface="Cambria Math" panose="02040503050406030204" pitchFamily="18" charset="0"/>
                              </a:rPr>
                            </m:ctrlPr>
                          </m:mP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e>
                            <m:e>
                              <m:r>
                                <a:rPr lang="en-US" sz="1400" b="0" i="1" smtClean="0">
                                  <a:solidFill>
                                    <a:srgbClr val="000000"/>
                                  </a:solidFill>
                                  <a:latin typeface="Cambria Math" panose="02040503050406030204" pitchFamily="18" charset="0"/>
                                </a:rPr>
                                <m:t>𝑖𝑓</m:t>
                              </m:r>
                              <m:r>
                                <a:rPr lang="ru-RU" sz="1400" i="1">
                                  <a:solidFill>
                                    <a:srgbClr val="000000"/>
                                  </a:solidFill>
                                  <a:latin typeface="Cambria Math" panose="02040503050406030204" pitchFamily="18" charset="0"/>
                                </a:rPr>
                                <m:t> </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m:rPr>
                                  <m:brk m:alnAt="7"/>
                                </m:rPr>
                                <a:rPr lang="en-US" sz="1400" i="1">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𝑓𝑖𝑛𝑎𝑙</m:t>
                              </m:r>
                            </m:e>
                          </m:mr>
                          <m:m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𝑟</m:t>
                                  </m:r>
                                </m:e>
                                <m:sub>
                                  <m:r>
                                    <a:rPr lang="en-US" sz="1400" i="1">
                                      <a:solidFill>
                                        <a:srgbClr val="000000"/>
                                      </a:solidFill>
                                      <a:latin typeface="Cambria Math" panose="02040503050406030204" pitchFamily="18" charset="0"/>
                                    </a:rPr>
                                    <m:t>𝑗</m:t>
                                  </m:r>
                                </m:sub>
                              </m:sSub>
                              <m:r>
                                <a:rPr lang="ru-RU"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𝛾</m:t>
                              </m:r>
                              <m:func>
                                <m:funcPr>
                                  <m:ctrlPr>
                                    <a:rPr lang="en-US" sz="1400" b="0" i="1" smtClean="0">
                                      <a:solidFill>
                                        <a:srgbClr val="000000"/>
                                      </a:solidFill>
                                      <a:latin typeface="Cambria Math" panose="02040503050406030204" pitchFamily="18" charset="0"/>
                                    </a:rPr>
                                  </m:ctrlPr>
                                </m:funcPr>
                                <m:fName>
                                  <m:limLow>
                                    <m:limLowPr>
                                      <m:ctrlPr>
                                        <a:rPr lang="en-US" sz="1400" b="0" i="1" smtClean="0">
                                          <a:solidFill>
                                            <a:srgbClr val="000000"/>
                                          </a:solidFill>
                                          <a:latin typeface="Cambria Math" panose="02040503050406030204" pitchFamily="18" charset="0"/>
                                        </a:rPr>
                                      </m:ctrlPr>
                                    </m:limLowPr>
                                    <m:e>
                                      <m:r>
                                        <m:rPr>
                                          <m:sty m:val="p"/>
                                        </m:rPr>
                                        <a:rPr lang="en-US" sz="1400" b="0" i="0" smtClean="0">
                                          <a:solidFill>
                                            <a:srgbClr val="000000"/>
                                          </a:solidFill>
                                          <a:latin typeface="Cambria Math" panose="02040503050406030204" pitchFamily="18" charset="0"/>
                                        </a:rPr>
                                        <m:t>max</m:t>
                                      </m:r>
                                    </m:e>
                                    <m:lim>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lim>
                                  </m:limLow>
                                </m:fName>
                                <m:e>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𝑄</m:t>
                                      </m:r>
                                    </m:e>
                                    <m:sup>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𝜃</m:t>
                                          </m:r>
                                        </m:e>
                                        <m:sup>
                                          <m:r>
                                            <a:rPr lang="en-US" sz="1400" b="0" i="1" smtClean="0">
                                              <a:solidFill>
                                                <a:srgbClr val="000000"/>
                                              </a:solidFill>
                                              <a:latin typeface="Cambria Math" panose="02040503050406030204" pitchFamily="18" charset="0"/>
                                            </a:rPr>
                                            <m:t>′</m:t>
                                          </m:r>
                                        </m:sup>
                                      </m:sSup>
                                    </m:sup>
                                  </m:sSup>
                                </m:e>
                              </m:func>
                              <m:r>
                                <a:rPr lang="en-US" sz="1400" b="0" i="1" smtClean="0">
                                  <a:solidFill>
                                    <a:srgbClr val="000000"/>
                                  </a:solidFill>
                                  <a:latin typeface="Cambria Math" panose="02040503050406030204" pitchFamily="18" charset="0"/>
                                </a:rPr>
                                <m:t>(</m:t>
                              </m:r>
                              <m:sSubSup>
                                <m:sSubSupPr>
                                  <m:ctrlPr>
                                    <a:rPr lang="ru-RU" sz="1400" i="1">
                                      <a:solidFill>
                                        <a:srgbClr val="000000"/>
                                      </a:solidFill>
                                      <a:latin typeface="Cambria Math" panose="02040503050406030204" pitchFamily="18" charset="0"/>
                                    </a:rPr>
                                  </m:ctrlPr>
                                </m:sSubSup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𝑗</m:t>
                                  </m:r>
                                </m:sub>
                                <m:sup>
                                  <m:r>
                                    <a:rPr lang="en-US" sz="1400" i="1">
                                      <a:solidFill>
                                        <a:srgbClr val="000000"/>
                                      </a:solidFill>
                                      <a:latin typeface="Cambria Math" panose="02040503050406030204" pitchFamily="18" charset="0"/>
                                    </a:rPr>
                                    <m:t>′</m:t>
                                  </m:r>
                                </m:sup>
                              </m:sSubSup>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𝑎</m:t>
                                  </m:r>
                                </m:e>
                                <m:sup>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𝑜𝑡h𝑒𝑟𝑤𝑖𝑠𝑒</m:t>
                              </m:r>
                            </m:e>
                          </m:mr>
                        </m:m>
                      </m:e>
                    </m:d>
                  </m:oMath>
                </a14:m>
                <a:endParaRPr lang="en-US" sz="1800" b="0" i="0" u="none" strike="noStrike" dirty="0">
                  <a:solidFill>
                    <a:srgbClr val="000000"/>
                  </a:solidFill>
                  <a:effectLst/>
                  <a:latin typeface="Helvetica Neue" panose="02000503000000020004" pitchFamily="2" charset="0"/>
                </a:endParaRPr>
              </a:p>
              <a:p>
                <a:pPr lvl="1"/>
                <a14:m>
                  <m:oMath xmlns:m="http://schemas.openxmlformats.org/officeDocument/2006/math">
                    <m:r>
                      <a:rPr lang="en-US" sz="1400" b="0" i="1" smtClean="0">
                        <a:solidFill>
                          <a:srgbClr val="000000"/>
                        </a:solidFill>
                        <a:latin typeface="Cambria Math" panose="02040503050406030204" pitchFamily="18" charset="0"/>
                      </a:rPr>
                      <m:t>𝐿𝑜𝑠𝑠</m:t>
                    </m:r>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𝜃</m:t>
                        </m:r>
                      </m:e>
                    </m:d>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r>
                          <a:rPr lang="en-US" sz="1400" b="0" i="1" smtClean="0">
                            <a:solidFill>
                              <a:srgbClr val="000000"/>
                            </a:solidFill>
                            <a:latin typeface="Cambria Math" panose="02040503050406030204" pitchFamily="18" charset="0"/>
                          </a:rPr>
                          <m:t>𝑛</m:t>
                        </m:r>
                      </m:den>
                    </m:f>
                    <m:nary>
                      <m:naryPr>
                        <m:chr m:val="∑"/>
                        <m:ctrlPr>
                          <a:rPr lang="en-US" sz="1400" b="0" i="1" smtClean="0">
                            <a:solidFill>
                              <a:srgbClr val="000000"/>
                            </a:solidFill>
                            <a:latin typeface="Cambria Math" panose="02040503050406030204" pitchFamily="18" charset="0"/>
                          </a:rPr>
                        </m:ctrlPr>
                      </m:naryPr>
                      <m:sub>
                        <m:r>
                          <m:rPr>
                            <m:brk m:alnAt="23"/>
                          </m:rP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=1</m:t>
                        </m:r>
                      </m:sub>
                      <m:sup>
                        <m:r>
                          <a:rPr lang="en-US" sz="1400" b="0" i="1" smtClean="0">
                            <a:solidFill>
                              <a:srgbClr val="000000"/>
                            </a:solidFill>
                            <a:latin typeface="Cambria Math" panose="02040503050406030204" pitchFamily="18" charset="0"/>
                          </a:rPr>
                          <m:t>𝑛</m:t>
                        </m:r>
                      </m:sup>
                      <m:e>
                        <m:sSup>
                          <m:sSupPr>
                            <m:ctrlPr>
                              <a:rPr lang="en-US" sz="1400" b="0" i="1" smtClean="0">
                                <a:solidFill>
                                  <a:srgbClr val="000000"/>
                                </a:solidFill>
                                <a:latin typeface="Cambria Math" panose="02040503050406030204" pitchFamily="18" charset="0"/>
                              </a:rPr>
                            </m:ctrlPr>
                          </m:sSupPr>
                          <m:e>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𝑄</m:t>
                                    </m:r>
                                  </m:e>
                                  <m:sup>
                                    <m:r>
                                      <a:rPr lang="en-US" sz="1400" b="0" i="1" smtClean="0">
                                        <a:solidFill>
                                          <a:srgbClr val="000000"/>
                                        </a:solidFill>
                                        <a:latin typeface="Cambria Math" panose="02040503050406030204" pitchFamily="18" charset="0"/>
                                      </a:rPr>
                                      <m:t>𝜃</m:t>
                                    </m:r>
                                  </m:sup>
                                </m:sSup>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e>
                            </m:d>
                          </m:e>
                          <m:sup>
                            <m:r>
                              <a:rPr lang="en-US" sz="1400" b="0" i="1" smtClean="0">
                                <a:solidFill>
                                  <a:srgbClr val="000000"/>
                                </a:solidFill>
                                <a:latin typeface="Cambria Math" panose="02040503050406030204" pitchFamily="18" charset="0"/>
                              </a:rPr>
                              <m:t>2</m:t>
                            </m:r>
                          </m:sup>
                        </m:sSup>
                      </m:e>
                    </m:nary>
                  </m:oMath>
                </a14:m>
                <a:r>
                  <a:rPr lang="en-US" sz="1400" b="0" i="0" u="none" strike="noStrike" dirty="0">
                    <a:solidFill>
                      <a:srgbClr val="000000"/>
                    </a:solidFill>
                    <a:effectLst/>
                    <a:latin typeface="Helvetica Neue" panose="02000503000000020004" pitchFamily="2" charset="0"/>
                  </a:rPr>
                  <a:t>, </a:t>
                </a:r>
                <a14:m>
                  <m:oMath xmlns:m="http://schemas.openxmlformats.org/officeDocument/2006/math">
                    <m:r>
                      <a:rPr lang="en-US" sz="1400" b="0" i="1" u="none" strike="noStrike" smtClean="0">
                        <a:solidFill>
                          <a:srgbClr val="000000"/>
                        </a:solidFill>
                        <a:effectLst/>
                        <a:latin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rPr>
                      <m:t> ←</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ea typeface="Cambria Math" panose="02040503050406030204" pitchFamily="18" charset="0"/>
                      </a:rPr>
                      <m:t> −</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𝛼</m:t>
                    </m:r>
                    <m:sSub>
                      <m:sSubPr>
                        <m:ctrlPr>
                          <a:rPr lang="en-US" sz="1400" b="0" i="1" u="none" strike="noStrike" smtClean="0">
                            <a:solidFill>
                              <a:srgbClr val="000000"/>
                            </a:solidFill>
                            <a:effectLst/>
                            <a:latin typeface="Cambria Math" panose="02040503050406030204" pitchFamily="18" charset="0"/>
                            <a:ea typeface="Cambria Math" panose="02040503050406030204" pitchFamily="18" charset="0"/>
                          </a:rPr>
                        </m:ctrlPr>
                      </m:sSubPr>
                      <m:e>
                        <m:r>
                          <m:rPr>
                            <m:sty m:val="p"/>
                          </m:rPr>
                          <a:rPr lang="en-US" sz="1400" b="0" i="1" u="none" strike="noStrike" smtClean="0">
                            <a:solidFill>
                              <a:srgbClr val="000000"/>
                            </a:solidFill>
                            <a:effectLst/>
                            <a:latin typeface="Cambria Math" panose="02040503050406030204" pitchFamily="18" charset="0"/>
                            <a:ea typeface="Cambria Math" panose="02040503050406030204" pitchFamily="18" charset="0"/>
                          </a:rPr>
                          <m:t>∇</m:t>
                        </m:r>
                      </m:e>
                      <m:sub>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sub>
                    </m:sSub>
                    <m:r>
                      <a:rPr lang="en-US" sz="1400" b="0" i="1" u="none" strike="noStrike" smtClean="0">
                        <a:solidFill>
                          <a:srgbClr val="000000"/>
                        </a:solidFill>
                        <a:effectLst/>
                        <a:latin typeface="Cambria Math" panose="02040503050406030204" pitchFamily="18" charset="0"/>
                        <a:ea typeface="Cambria Math" panose="02040503050406030204" pitchFamily="18" charset="0"/>
                      </a:rPr>
                      <m:t>𝐿𝑜𝑠𝑠</m:t>
                    </m:r>
                    <m:r>
                      <a:rPr lang="en-US" sz="1400" b="0" i="1" u="none" strike="noStrike" smtClean="0">
                        <a:solidFill>
                          <a:srgbClr val="000000"/>
                        </a:solidFill>
                        <a:effectLst/>
                        <a:latin typeface="Cambria Math" panose="02040503050406030204" pitchFamily="18" charset="0"/>
                        <a:ea typeface="Cambria Math" panose="02040503050406030204" pitchFamily="18" charset="0"/>
                      </a:rPr>
                      <m:t>(</m:t>
                    </m:r>
                    <m:r>
                      <a:rPr lang="en-US" sz="1400" b="0" i="1" u="none" strike="noStrike" smtClean="0">
                        <a:solidFill>
                          <a:srgbClr val="000000"/>
                        </a:solidFill>
                        <a:effectLst/>
                        <a:latin typeface="Cambria Math" panose="02040503050406030204" pitchFamily="18" charset="0"/>
                        <a:ea typeface="Cambria Math" panose="02040503050406030204" pitchFamily="18" charset="0"/>
                      </a:rPr>
                      <m:t>𝜃</m:t>
                    </m:r>
                    <m:r>
                      <a:rPr lang="en-US" sz="1400" b="0" i="1" u="none" strike="noStrike" smtClean="0">
                        <a:solidFill>
                          <a:srgbClr val="000000"/>
                        </a:solidFill>
                        <a:effectLst/>
                        <a:latin typeface="Cambria Math" panose="02040503050406030204" pitchFamily="18" charset="0"/>
                        <a:ea typeface="Cambria Math" panose="02040503050406030204" pitchFamily="18" charset="0"/>
                      </a:rPr>
                      <m:t>)</m:t>
                    </m:r>
                  </m:oMath>
                </a14:m>
                <a:endParaRPr lang="ru-RU" sz="1400" b="0" i="0" u="none" strike="noStrike" dirty="0">
                  <a:solidFill>
                    <a:srgbClr val="000000"/>
                  </a:solidFill>
                  <a:effectLst/>
                  <a:latin typeface="Helvetica Neue" panose="02000503000000020004" pitchFamily="2" charset="0"/>
                </a:endParaRPr>
              </a:p>
              <a:p>
                <a:pPr lvl="1"/>
                <a:r>
                  <a:rPr lang="ru-RU" sz="1400" dirty="0">
                    <a:solidFill>
                      <a:srgbClr val="000000"/>
                    </a:solidFill>
                    <a:latin typeface="Helvetica Neue" panose="02000503000000020004" pitchFamily="2" charset="0"/>
                  </a:rPr>
                  <a:t>Обновляем параметры фиксированной сети по обучаемой сети</a:t>
                </a:r>
                <a:r>
                  <a:rPr lang="en-US" sz="1400" dirty="0">
                    <a:solidFill>
                      <a:srgbClr val="000000"/>
                    </a:solidFill>
                    <a:latin typeface="Helvetica Neue" panose="02000503000000020004" pitchFamily="2" charset="0"/>
                  </a:rPr>
                  <a:t>:</a:t>
                </a:r>
              </a:p>
              <a:p>
                <a:pPr lvl="2"/>
                <a:r>
                  <a:rPr lang="ru-RU" sz="1400" dirty="0">
                    <a:solidFill>
                      <a:srgbClr val="000000"/>
                    </a:solidFill>
                    <a:latin typeface="Helvetica Neue" panose="02000503000000020004" pitchFamily="2" charset="0"/>
                  </a:rPr>
                  <a:t>С периодичностью в несколько десятков эпизодов</a:t>
                </a:r>
                <a:r>
                  <a:rPr lang="en-US" sz="1400" dirty="0">
                    <a:solidFill>
                      <a:srgbClr val="000000"/>
                    </a:solidFill>
                    <a:latin typeface="Helvetica Neue" panose="02000503000000020004" pitchFamily="2" charset="0"/>
                  </a:rPr>
                  <a:t> </a:t>
                </a:r>
                <a:r>
                  <a:rPr lang="ru-RU" sz="1400" dirty="0">
                    <a:solidFill>
                      <a:srgbClr val="000000"/>
                    </a:solidFill>
                    <a:latin typeface="Helvetica Neue" panose="02000503000000020004" pitchFamily="2" charset="0"/>
                  </a:rPr>
                  <a:t>(</a:t>
                </a:r>
                <a:r>
                  <a:rPr lang="en-US" sz="1400" i="1" dirty="0">
                    <a:solidFill>
                      <a:srgbClr val="000000"/>
                    </a:solidFill>
                    <a:latin typeface="Helvetica Neue" panose="02000503000000020004" pitchFamily="2" charset="0"/>
                  </a:rPr>
                  <a:t>Hard target network</a:t>
                </a:r>
                <a:r>
                  <a:rPr lang="en-US" sz="1400" dirty="0">
                    <a:solidFill>
                      <a:srgbClr val="000000"/>
                    </a:solidFill>
                    <a:latin typeface="Helvetica Neue" panose="02000503000000020004" pitchFamily="2" charset="0"/>
                  </a:rPr>
                  <a:t>)</a:t>
                </a:r>
              </a:p>
              <a:p>
                <a:pPr lvl="2"/>
                <a:r>
                  <a:rPr lang="ru-RU" sz="1400" dirty="0">
                    <a:solidFill>
                      <a:srgbClr val="000000"/>
                    </a:solidFill>
                    <a:latin typeface="Helvetica Neue" panose="02000503000000020004" pitchFamily="2" charset="0"/>
                  </a:rPr>
                  <a:t>Берем взвешенное обновление </a:t>
                </a:r>
                <a14:m>
                  <m:oMath xmlns:m="http://schemas.openxmlformats.org/officeDocument/2006/math">
                    <m:r>
                      <a:rPr lang="en-US" sz="1400" b="0" i="1" smtClean="0">
                        <a:solidFill>
                          <a:srgbClr val="000000"/>
                        </a:solidFill>
                        <a:latin typeface="Cambria Math" panose="02040503050406030204" pitchFamily="18" charset="0"/>
                      </a:rPr>
                      <m:t>𝜃</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𝜏𝜃</m:t>
                    </m:r>
                    <m:r>
                      <a:rPr lang="en-US" sz="1400" b="0" i="1" smtClean="0">
                        <a:solidFill>
                          <a:srgbClr val="000000"/>
                        </a:solidFill>
                        <a:latin typeface="Cambria Math" panose="02040503050406030204" pitchFamily="18" charset="0"/>
                      </a:rPr>
                      <m:t>+(1−</m:t>
                    </m:r>
                    <m:r>
                      <a:rPr lang="en-US" sz="1400" b="0" i="1" smtClean="0">
                        <a:solidFill>
                          <a:srgbClr val="000000"/>
                        </a:solidFill>
                        <a:latin typeface="Cambria Math" panose="02040503050406030204" pitchFamily="18" charset="0"/>
                      </a:rPr>
                      <m:t>𝜏</m:t>
                    </m:r>
                    <m:r>
                      <a:rPr lang="en-US" sz="1400" b="0" i="1" smtClean="0">
                        <a:solidFill>
                          <a:srgbClr val="000000"/>
                        </a:solidFill>
                        <a:latin typeface="Cambria Math" panose="02040503050406030204" pitchFamily="18" charset="0"/>
                      </a:rPr>
                      <m:t>)</m:t>
                    </m:r>
                    <m:sSup>
                      <m:sSupPr>
                        <m:ctrlPr>
                          <a:rPr lang="en-US" sz="1400" b="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𝜃</m:t>
                        </m:r>
                      </m:e>
                      <m:sup>
                        <m:r>
                          <a:rPr lang="en-US" sz="1400" b="0" i="1" smtClean="0">
                            <a:solidFill>
                              <a:srgbClr val="000000"/>
                            </a:solidFill>
                            <a:latin typeface="Cambria Math" panose="02040503050406030204" pitchFamily="18" charset="0"/>
                          </a:rPr>
                          <m:t>′</m:t>
                        </m:r>
                      </m:sup>
                    </m:sSup>
                  </m:oMath>
                </a14:m>
                <a:r>
                  <a:rPr lang="ru-RU" sz="1400" b="0" i="0" u="none" strike="noStrike" dirty="0">
                    <a:solidFill>
                      <a:srgbClr val="000000"/>
                    </a:solidFill>
                    <a:effectLst/>
                    <a:latin typeface="Helvetica Neue" panose="02000503000000020004" pitchFamily="2" charset="0"/>
                  </a:rPr>
                  <a:t> (</a:t>
                </a:r>
                <a:r>
                  <a:rPr lang="en-US" sz="1400" b="0" i="1" u="none" strike="noStrike" dirty="0">
                    <a:solidFill>
                      <a:srgbClr val="000000"/>
                    </a:solidFill>
                    <a:effectLst/>
                    <a:latin typeface="Helvetica Neue" panose="02000503000000020004" pitchFamily="2" charset="0"/>
                  </a:rPr>
                  <a:t>Soft target network</a:t>
                </a:r>
                <a:r>
                  <a:rPr lang="ru-RU" sz="1400" b="0" i="0" u="none" strike="noStrike" dirty="0">
                    <a:solidFill>
                      <a:srgbClr val="000000"/>
                    </a:solidFill>
                    <a:effectLst/>
                    <a:latin typeface="Helvetica Neue" panose="02000503000000020004" pitchFamily="2" charset="0"/>
                  </a:rPr>
                  <a:t>)</a:t>
                </a:r>
              </a:p>
            </p:txBody>
          </p:sp>
        </mc:Choice>
        <mc:Fallback xmlns="">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8801144" cy="3119919"/>
              </a:xfrm>
              <a:prstGeom prst="rect">
                <a:avLst/>
              </a:prstGeom>
              <a:blipFill>
                <a:blip r:embed="rId3"/>
                <a:stretch>
                  <a:fillRect b="-58943"/>
                </a:stretch>
              </a:blipFill>
            </p:spPr>
            <p:txBody>
              <a:bodyPr/>
              <a:lstStyle/>
              <a:p>
                <a:r>
                  <a:rPr lang="en-US">
                    <a:noFill/>
                  </a:rPr>
                  <a:t> </a:t>
                </a:r>
              </a:p>
            </p:txBody>
          </p:sp>
        </mc:Fallback>
      </mc:AlternateContent>
    </p:spTree>
    <p:extLst>
      <p:ext uri="{BB962C8B-B14F-4D97-AF65-F5344CB8AC3E}">
        <p14:creationId xmlns:p14="http://schemas.microsoft.com/office/powerpoint/2010/main" val="3478131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DQN</a:t>
            </a:r>
            <a:endParaRPr lang="en-US" b="0" i="1" dirty="0"/>
          </a:p>
        </p:txBody>
      </p:sp>
      <p:pic>
        <p:nvPicPr>
          <p:cNvPr id="5" name="Picture 4">
            <a:extLst>
              <a:ext uri="{FF2B5EF4-FFF2-40B4-BE49-F238E27FC236}">
                <a16:creationId xmlns:a16="http://schemas.microsoft.com/office/drawing/2014/main" id="{856E0EE1-4156-6F48-98C0-1A5E7E2F9BE8}"/>
              </a:ext>
            </a:extLst>
          </p:cNvPr>
          <p:cNvPicPr>
            <a:picLocks noChangeAspect="1"/>
          </p:cNvPicPr>
          <p:nvPr/>
        </p:nvPicPr>
        <p:blipFill>
          <a:blip r:embed="rId3"/>
          <a:stretch>
            <a:fillRect/>
          </a:stretch>
        </p:blipFill>
        <p:spPr>
          <a:xfrm>
            <a:off x="0" y="1474790"/>
            <a:ext cx="9144000" cy="3337986"/>
          </a:xfrm>
          <a:prstGeom prst="rect">
            <a:avLst/>
          </a:prstGeom>
        </p:spPr>
      </p:pic>
    </p:spTree>
    <p:extLst>
      <p:ext uri="{BB962C8B-B14F-4D97-AF65-F5344CB8AC3E}">
        <p14:creationId xmlns:p14="http://schemas.microsoft.com/office/powerpoint/2010/main" val="2890478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Double</a:t>
            </a:r>
            <a:r>
              <a:rPr lang="ru-RU" dirty="0">
                <a:solidFill>
                  <a:srgbClr val="000000"/>
                </a:solidFill>
                <a:latin typeface="Helvetica Neue" panose="02000503000000020004" pitchFamily="2" charset="0"/>
              </a:rPr>
              <a:t> </a:t>
            </a:r>
            <a:r>
              <a:rPr lang="en-US" dirty="0">
                <a:solidFill>
                  <a:srgbClr val="000000"/>
                </a:solidFill>
                <a:latin typeface="Helvetica Neue" panose="02000503000000020004" pitchFamily="2" charset="0"/>
              </a:rPr>
              <a:t>&amp;</a:t>
            </a:r>
            <a:r>
              <a:rPr lang="ru-RU" dirty="0">
                <a:solidFill>
                  <a:srgbClr val="000000"/>
                </a:solidFill>
                <a:latin typeface="Helvetica Neue" panose="02000503000000020004" pitchFamily="2" charset="0"/>
              </a:rPr>
              <a:t> </a:t>
            </a:r>
            <a:r>
              <a:rPr lang="en-US" dirty="0">
                <a:solidFill>
                  <a:srgbClr val="000000"/>
                </a:solidFill>
                <a:latin typeface="Helvetica Neue" panose="02000503000000020004" pitchFamily="2" charset="0"/>
              </a:rPr>
              <a:t>dueling</a:t>
            </a:r>
            <a:r>
              <a:rPr lang="ru-RU" dirty="0">
                <a:solidFill>
                  <a:srgbClr val="000000"/>
                </a:solidFill>
                <a:latin typeface="Helvetica Neue" panose="02000503000000020004" pitchFamily="2" charset="0"/>
              </a:rPr>
              <a:t> </a:t>
            </a:r>
            <a:r>
              <a:rPr lang="en-US" dirty="0">
                <a:solidFill>
                  <a:srgbClr val="000000"/>
                </a:solidFill>
                <a:latin typeface="Helvetica Neue" panose="02000503000000020004" pitchFamily="2" charset="0"/>
              </a:rPr>
              <a:t>DQN</a:t>
            </a:r>
            <a:endParaRPr lang="en-US" b="0" i="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93A2F54-4526-264D-A485-70F694320863}"/>
                  </a:ext>
                </a:extLst>
              </p:cNvPr>
              <p:cNvSpPr txBox="1"/>
              <p:nvPr/>
            </p:nvSpPr>
            <p:spPr>
              <a:xfrm>
                <a:off x="500550" y="3173489"/>
                <a:ext cx="3982615" cy="1567673"/>
              </a:xfrm>
              <a:prstGeom prst="rect">
                <a:avLst/>
              </a:prstGeom>
              <a:noFill/>
            </p:spPr>
            <p:txBody>
              <a:bodyPr wrap="square" rtlCol="0">
                <a:spAutoFit/>
              </a:bodyPr>
              <a:lstStyle/>
              <a:p>
                <a14:m>
                  <m:oMath xmlns:m="http://schemas.openxmlformats.org/officeDocument/2006/math">
                    <m:r>
                      <a:rPr lang="en-US" sz="1800" b="0" i="1" smtClean="0">
                        <a:latin typeface="Cambria Math" panose="02040503050406030204" pitchFamily="18" charset="0"/>
                      </a:rPr>
                      <m:t>𝐿𝑜𝑠𝑠</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𝜃</m:t>
                        </m:r>
                      </m:e>
                    </m:d>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𝑦</m:t>
                            </m:r>
                            <m:r>
                              <a:rPr lang="en-US" sz="1800" b="0" i="1" smtClean="0">
                                <a:latin typeface="Cambria Math" panose="02040503050406030204" pitchFamily="18" charset="0"/>
                              </a:rPr>
                              <m:t> −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𝑄</m:t>
                                </m:r>
                              </m:e>
                              <m:sup>
                                <m:r>
                                  <a:rPr lang="en-US" sz="1800" b="0" i="1" smtClean="0">
                                    <a:latin typeface="Cambria Math" panose="02040503050406030204" pitchFamily="18" charset="0"/>
                                  </a:rPr>
                                  <m:t>𝜃</m:t>
                                </m:r>
                              </m:sup>
                            </m:sSup>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m:t>
                            </m:r>
                          </m:e>
                        </m:d>
                      </m:e>
                      <m:sup>
                        <m:r>
                          <a:rPr lang="en-US" sz="1800" b="0" i="1" smtClean="0">
                            <a:latin typeface="Cambria Math" panose="02040503050406030204" pitchFamily="18" charset="0"/>
                          </a:rPr>
                          <m:t>2</m:t>
                        </m:r>
                      </m:sup>
                    </m:sSup>
                  </m:oMath>
                </a14:m>
                <a:r>
                  <a:rPr lang="en-RU" sz="1800" dirty="0"/>
                  <a:t> </a:t>
                </a:r>
              </a:p>
              <a:p>
                <a:endParaRPr lang="en-RU" sz="1800" dirty="0"/>
              </a:p>
              <a:p>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 −</m:t>
                    </m:r>
                    <m:r>
                      <a:rPr lang="en-US" sz="1800" b="0" i="1" smtClean="0">
                        <a:latin typeface="Cambria Math" panose="02040503050406030204" pitchFamily="18" charset="0"/>
                      </a:rPr>
                      <m:t>𝛼</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𝜃</m:t>
                        </m:r>
                      </m:sub>
                    </m:sSub>
                    <m:r>
                      <a:rPr lang="en-US" sz="1800" b="0" i="1" smtClean="0">
                        <a:latin typeface="Cambria Math" panose="02040503050406030204" pitchFamily="18" charset="0"/>
                      </a:rPr>
                      <m:t>𝐿𝑜𝑠𝑠</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oMath>
                </a14:m>
                <a:r>
                  <a:rPr lang="en-RU" sz="1800" dirty="0"/>
                  <a:t> </a:t>
                </a:r>
              </a:p>
              <a:p>
                <a:endParaRPr lang="en-RU" sz="1800" dirty="0"/>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𝜃</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𝜏𝜃</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rPr>
                          <m:t>𝜏</m:t>
                        </m:r>
                      </m:e>
                    </m:d>
                    <m:sSup>
                      <m:sSupPr>
                        <m:ctrlPr>
                          <a:rPr lang="en-US" sz="1800" b="0" i="1" smtClean="0">
                            <a:latin typeface="Cambria Math" panose="02040503050406030204" pitchFamily="18" charset="0"/>
                          </a:rPr>
                        </m:ctrlPr>
                      </m:sSupPr>
                      <m:e>
                        <m:r>
                          <a:rPr lang="en-US" sz="1800" i="1">
                            <a:latin typeface="Cambria Math" panose="02040503050406030204" pitchFamily="18" charset="0"/>
                          </a:rPr>
                          <m:t>𝜃</m:t>
                        </m:r>
                      </m:e>
                      <m:sup>
                        <m:r>
                          <a:rPr lang="en-US" sz="1800" b="0" i="1" smtClean="0">
                            <a:latin typeface="Cambria Math" panose="02040503050406030204" pitchFamily="18" charset="0"/>
                          </a:rPr>
                          <m:t>′</m:t>
                        </m:r>
                      </m:sup>
                    </m:sSup>
                  </m:oMath>
                </a14:m>
                <a:r>
                  <a:rPr lang="en-RU" sz="1800" dirty="0"/>
                  <a:t> </a:t>
                </a:r>
              </a:p>
            </p:txBody>
          </p:sp>
        </mc:Choice>
        <mc:Fallback xmlns="">
          <p:sp>
            <p:nvSpPr>
              <p:cNvPr id="2" name="TextBox 1">
                <a:extLst>
                  <a:ext uri="{FF2B5EF4-FFF2-40B4-BE49-F238E27FC236}">
                    <a16:creationId xmlns:a16="http://schemas.microsoft.com/office/drawing/2014/main" id="{493A2F54-4526-264D-A485-70F694320863}"/>
                  </a:ext>
                </a:extLst>
              </p:cNvPr>
              <p:cNvSpPr txBox="1">
                <a:spLocks noRot="1" noChangeAspect="1" noMove="1" noResize="1" noEditPoints="1" noAdjustHandles="1" noChangeArrowheads="1" noChangeShapeType="1" noTextEdit="1"/>
              </p:cNvSpPr>
              <p:nvPr/>
            </p:nvSpPr>
            <p:spPr>
              <a:xfrm>
                <a:off x="500550" y="3173489"/>
                <a:ext cx="3982615" cy="1567673"/>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B408D77-D7C5-C14E-87B8-1E587DEBDD4E}"/>
              </a:ext>
            </a:extLst>
          </p:cNvPr>
          <p:cNvSpPr txBox="1"/>
          <p:nvPr/>
        </p:nvSpPr>
        <p:spPr>
          <a:xfrm>
            <a:off x="500550" y="1118847"/>
            <a:ext cx="1903085" cy="307777"/>
          </a:xfrm>
          <a:prstGeom prst="rect">
            <a:avLst/>
          </a:prstGeom>
          <a:noFill/>
        </p:spPr>
        <p:txBody>
          <a:bodyPr wrap="none" rtlCol="0">
            <a:spAutoFit/>
          </a:bodyPr>
          <a:lstStyle/>
          <a:p>
            <a:r>
              <a:rPr lang="ru-RU" dirty="0"/>
              <a:t>Обновляем </a:t>
            </a:r>
            <a:r>
              <a:rPr lang="ru-RU" dirty="0" err="1"/>
              <a:t>таргеты</a:t>
            </a:r>
            <a:r>
              <a:rPr lang="ru-RU" dirty="0"/>
              <a:t>:</a:t>
            </a:r>
            <a:endParaRPr lang="en-US" dirty="0"/>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7AF179E2-F235-5B4A-B72F-62B79AFCA3E6}"/>
                  </a:ext>
                </a:extLst>
              </p:cNvPr>
              <p:cNvGraphicFramePr>
                <a:graphicFrameLocks noGrp="1"/>
              </p:cNvGraphicFramePr>
              <p:nvPr/>
            </p:nvGraphicFramePr>
            <p:xfrm>
              <a:off x="500550" y="1689207"/>
              <a:ext cx="8410248" cy="1163765"/>
            </p:xfrm>
            <a:graphic>
              <a:graphicData uri="http://schemas.openxmlformats.org/drawingml/2006/table">
                <a:tbl>
                  <a:tblPr firstRow="1" bandRow="1"/>
                  <a:tblGrid>
                    <a:gridCol w="4205124">
                      <a:extLst>
                        <a:ext uri="{9D8B030D-6E8A-4147-A177-3AD203B41FA5}">
                          <a16:colId xmlns:a16="http://schemas.microsoft.com/office/drawing/2014/main" val="2160358528"/>
                        </a:ext>
                      </a:extLst>
                    </a:gridCol>
                    <a:gridCol w="4205124">
                      <a:extLst>
                        <a:ext uri="{9D8B030D-6E8A-4147-A177-3AD203B41FA5}">
                          <a16:colId xmlns:a16="http://schemas.microsoft.com/office/drawing/2014/main" val="1064237482"/>
                        </a:ext>
                      </a:extLst>
                    </a:gridCol>
                  </a:tblGrid>
                  <a:tr h="370840">
                    <a:tc>
                      <a:txBody>
                        <a:bodyPr/>
                        <a:lstStyle/>
                        <a:p>
                          <a:pPr algn="ctr"/>
                          <a:r>
                            <a:rPr lang="en-US" dirty="0"/>
                            <a:t>Double DQN</a:t>
                          </a:r>
                        </a:p>
                        <a:p>
                          <a:pPr algn="l"/>
                          <a:r>
                            <a:rPr lang="en-US" dirty="0"/>
                            <a:t>3 </a:t>
                          </a:r>
                          <a:r>
                            <a:rPr lang="ru-RU" dirty="0"/>
                            <a:t>сети: обучающаяся, предсказание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ru-RU" dirty="0"/>
                            <a:t> </a:t>
                          </a:r>
                          <a:br>
                            <a:rPr lang="ru-RU" dirty="0"/>
                          </a:br>
                          <a:r>
                            <a:rPr lang="ru-RU" dirty="0"/>
                            <a:t>и целевая (контроль изменений)</a:t>
                          </a:r>
                          <a:endParaRPr lang="en-US" dirty="0"/>
                        </a:p>
                      </a:txBody>
                      <a:tcPr/>
                    </a:tc>
                    <a:tc>
                      <a:txBody>
                        <a:bodyPr/>
                        <a:lstStyle/>
                        <a:p>
                          <a:pPr algn="ctr"/>
                          <a:r>
                            <a:rPr lang="en-US" dirty="0"/>
                            <a:t>Dueling DQN</a:t>
                          </a:r>
                          <a:endParaRPr lang="ru-RU" dirty="0"/>
                        </a:p>
                        <a:p>
                          <a:pPr algn="l"/>
                          <a:r>
                            <a:rPr lang="en-US" dirty="0"/>
                            <a:t>3</a:t>
                          </a:r>
                          <a:r>
                            <a:rPr lang="ru-RU" dirty="0"/>
                            <a:t> сети: 2 обучающиеся (худшее предсказание) и целевая (контроль изменений)</a:t>
                          </a:r>
                          <a:endParaRPr lang="en-US" dirty="0"/>
                        </a:p>
                      </a:txBody>
                      <a:tcPr/>
                    </a:tc>
                    <a:extLst>
                      <a:ext uri="{0D108BD9-81ED-4DB2-BD59-A6C34878D82A}">
                        <a16:rowId xmlns:a16="http://schemas.microsoft.com/office/drawing/2014/main" val="254848148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𝑗</m:t>
                                    </m:r>
                                  </m:sub>
                                </m:sSub>
                                <m:r>
                                  <a:rPr lang="ru-RU" sz="1400" i="1">
                                    <a:latin typeface="Cambria Math" panose="02040503050406030204" pitchFamily="18" charset="0"/>
                                  </a:rPr>
                                  <m:t>+</m:t>
                                </m:r>
                                <m:r>
                                  <a:rPr lang="en-US" sz="1400" i="1">
                                    <a:latin typeface="Cambria Math" panose="02040503050406030204" pitchFamily="18" charset="0"/>
                                  </a:rPr>
                                  <m:t>𝛾</m:t>
                                </m:r>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𝜃</m:t>
                                    </m:r>
                                  </m:sup>
                                </m:sSup>
                                <m:d>
                                  <m:dPr>
                                    <m:ctrlPr>
                                      <a:rPr lang="en-US" sz="1400" i="1" smtClean="0">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arg</m:t>
                                        </m:r>
                                      </m:fName>
                                      <m:e>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m:t>
                                                    </m:r>
                                                  </m:sup>
                                                </m:sSup>
                                              </m:lim>
                                            </m:limLow>
                                          </m:fName>
                                          <m:e>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sSup>
                                                  <m:sSupPr>
                                                    <m:ctrlPr>
                                                      <a:rPr lang="en-US" sz="1400" i="1">
                                                        <a:latin typeface="Cambria Math" panose="02040503050406030204" pitchFamily="18" charset="0"/>
                                                      </a:rPr>
                                                    </m:ctrlPr>
                                                  </m:sSupPr>
                                                  <m:e>
                                                    <m:r>
                                                      <a:rPr lang="en-US" sz="1400" i="1">
                                                        <a:latin typeface="Cambria Math" panose="02040503050406030204" pitchFamily="18" charset="0"/>
                                                      </a:rPr>
                                                      <m:t>𝜃</m:t>
                                                    </m:r>
                                                  </m:e>
                                                  <m:sup>
                                                    <m:r>
                                                      <a:rPr lang="en-US" sz="1400" i="1">
                                                        <a:latin typeface="Cambria Math" panose="02040503050406030204" pitchFamily="18" charset="0"/>
                                                      </a:rPr>
                                                      <m:t>′</m:t>
                                                    </m:r>
                                                  </m:sup>
                                                </m:sSup>
                                              </m:sup>
                                            </m:sSup>
                                          </m:e>
                                        </m:func>
                                        <m:d>
                                          <m:dPr>
                                            <m:ctrlPr>
                                              <a:rPr lang="en-US" sz="1400" i="1">
                                                <a:latin typeface="Cambria Math" panose="02040503050406030204" pitchFamily="18" charset="0"/>
                                              </a:rPr>
                                            </m:ctrlPr>
                                          </m:dPr>
                                          <m:e>
                                            <m:sSubSup>
                                              <m:sSubSupPr>
                                                <m:ctrlPr>
                                                  <a:rPr lang="ru-RU" sz="1400" i="1">
                                                    <a:latin typeface="Cambria Math" panose="02040503050406030204" pitchFamily="18" charset="0"/>
                                                  </a:rPr>
                                                </m:ctrlPr>
                                              </m:sSubSupPr>
                                              <m:e>
                                                <m:r>
                                                  <a:rPr lang="en-US" sz="1400" i="1">
                                                    <a:latin typeface="Cambria Math" panose="02040503050406030204" pitchFamily="18" charset="0"/>
                                                  </a:rPr>
                                                  <m:t>𝑠</m:t>
                                                </m:r>
                                              </m:e>
                                              <m:sub>
                                                <m:r>
                                                  <a:rPr lang="en-US" sz="1400" i="1">
                                                    <a:latin typeface="Cambria Math" panose="02040503050406030204" pitchFamily="18" charset="0"/>
                                                  </a:rPr>
                                                  <m:t>𝑗</m:t>
                                                </m:r>
                                              </m:sub>
                                              <m:sup>
                                                <m:r>
                                                  <a:rPr lang="en-US" sz="1400" i="1">
                                                    <a:latin typeface="Cambria Math" panose="02040503050406030204" pitchFamily="18" charset="0"/>
                                                  </a:rPr>
                                                  <m:t>′</m:t>
                                                </m:r>
                                              </m:sup>
                                            </m:sSub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m:t>
                                                </m:r>
                                              </m:sup>
                                            </m:sSup>
                                          </m:e>
                                        </m:d>
                                      </m:e>
                                    </m:func>
                                  </m:e>
                                </m:d>
                              </m:oMath>
                            </m:oMathPara>
                          </a14:m>
                          <a:endParaRPr lang="en-US" dirty="0"/>
                        </a:p>
                      </a:txBody>
                      <a:tcPr/>
                    </a:tc>
                    <a:tc>
                      <a:txBody>
                        <a:bodyPr/>
                        <a:lstStyle/>
                        <a:p>
                          <a:pPr algn="ctr"/>
                          <a14:m>
                            <m:oMath xmlns:m="http://schemas.openxmlformats.org/officeDocument/2006/math">
                              <m:sSub>
                                <m:sSubPr>
                                  <m:ctrlPr>
                                    <a:rPr lang="ru-RU"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𝑦</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𝑗</m:t>
                                  </m:r>
                                </m:sub>
                              </m:sSub>
                              <m:r>
                                <a:rPr lang="ru-RU" sz="1400" i="1">
                                  <a:latin typeface="Cambria Math" panose="02040503050406030204" pitchFamily="18" charset="0"/>
                                </a:rPr>
                                <m:t>+</m:t>
                              </m:r>
                              <m:r>
                                <a:rPr lang="en-US" sz="1400" b="0" i="1" smtClean="0">
                                  <a:latin typeface="Cambria Math" panose="02040503050406030204" pitchFamily="18" charset="0"/>
                                </a:rPr>
                                <m:t>𝛾</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min</m:t>
                                  </m:r>
                                </m:fName>
                                <m:e>
                                  <m:d>
                                    <m:dPr>
                                      <m:ctrlPr>
                                        <a:rPr lang="en-US" sz="1400" b="0" i="1" smtClean="0">
                                          <a:latin typeface="Cambria Math" panose="02040503050406030204" pitchFamily="18" charset="0"/>
                                        </a:rPr>
                                      </m:ctrlPr>
                                    </m:dPr>
                                    <m:e>
                                      <m:func>
                                        <m:funcPr>
                                          <m:ctrlPr>
                                            <a:rPr lang="en-US" sz="1400" i="1" smtClean="0">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m:t>
                                                  </m:r>
                                                </m:sup>
                                              </m:sSup>
                                            </m:lim>
                                          </m:limLow>
                                        </m:fName>
                                        <m:e>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𝑄</m:t>
                                              </m:r>
                                            </m:e>
                                            <m:sub>
                                              <m:r>
                                                <a:rPr lang="en-US" sz="1400" b="0" i="1" smtClean="0">
                                                  <a:latin typeface="Cambria Math" panose="02040503050406030204" pitchFamily="18" charset="0"/>
                                                </a:rPr>
                                                <m:t>1</m:t>
                                              </m:r>
                                            </m:sub>
                                            <m: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𝜃</m:t>
                                                  </m:r>
                                                </m:e>
                                                <m:sup>
                                                  <m:r>
                                                    <a:rPr lang="en-US" sz="1400" b="0" i="1" smtClean="0">
                                                      <a:latin typeface="Cambria Math" panose="02040503050406030204" pitchFamily="18" charset="0"/>
                                                    </a:rPr>
                                                    <m:t>′</m:t>
                                                  </m:r>
                                                </m:sup>
                                              </m:sSup>
                                            </m:sup>
                                          </m:sSubSup>
                                        </m:e>
                                      </m:func>
                                      <m:d>
                                        <m:dPr>
                                          <m:ctrlPr>
                                            <a:rPr lang="en-US" sz="1400" i="1">
                                              <a:latin typeface="Cambria Math" panose="02040503050406030204" pitchFamily="18" charset="0"/>
                                            </a:rPr>
                                          </m:ctrlPr>
                                        </m:dPr>
                                        <m:e>
                                          <m:sSubSup>
                                            <m:sSubSupPr>
                                              <m:ctrlPr>
                                                <a:rPr lang="ru-RU" sz="1400" i="1">
                                                  <a:latin typeface="Cambria Math" panose="02040503050406030204" pitchFamily="18" charset="0"/>
                                                </a:rPr>
                                              </m:ctrlPr>
                                            </m:sSubSupPr>
                                            <m:e>
                                              <m:r>
                                                <a:rPr lang="en-US" sz="1400" i="1">
                                                  <a:latin typeface="Cambria Math" panose="02040503050406030204" pitchFamily="18" charset="0"/>
                                                </a:rPr>
                                                <m:t>𝑠</m:t>
                                              </m:r>
                                            </m:e>
                                            <m:sub>
                                              <m:r>
                                                <a:rPr lang="en-US" sz="1400" i="1">
                                                  <a:latin typeface="Cambria Math" panose="02040503050406030204" pitchFamily="18" charset="0"/>
                                                </a:rPr>
                                                <m:t>𝑗</m:t>
                                              </m:r>
                                            </m:sub>
                                            <m:sup>
                                              <m:r>
                                                <a:rPr lang="en-US" sz="1400" i="1">
                                                  <a:latin typeface="Cambria Math" panose="02040503050406030204" pitchFamily="18" charset="0"/>
                                                </a:rPr>
                                                <m:t>′</m:t>
                                              </m:r>
                                            </m:sup>
                                          </m:sSub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m:t>
                                              </m:r>
                                            </m:sup>
                                          </m:sSup>
                                        </m:e>
                                      </m:d>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m:t>
                                                  </m:r>
                                                </m:sup>
                                              </m:sSup>
                                            </m:lim>
                                          </m:limLow>
                                        </m:fName>
                                        <m:e>
                                          <m:sSubSup>
                                            <m:sSubSupPr>
                                              <m:ctrlPr>
                                                <a:rPr lang="en-US" sz="1400" i="1">
                                                  <a:latin typeface="Cambria Math" panose="02040503050406030204" pitchFamily="18" charset="0"/>
                                                </a:rPr>
                                              </m:ctrlPr>
                                            </m:sSubSupPr>
                                            <m:e>
                                              <m:r>
                                                <a:rPr lang="en-US" sz="1400" i="1">
                                                  <a:latin typeface="Cambria Math" panose="02040503050406030204" pitchFamily="18" charset="0"/>
                                                </a:rPr>
                                                <m:t>𝑄</m:t>
                                              </m:r>
                                            </m:e>
                                            <m:sub>
                                              <m:r>
                                                <a:rPr lang="en-US" sz="1400" b="0" i="1" smtClean="0">
                                                  <a:latin typeface="Cambria Math" panose="02040503050406030204" pitchFamily="18" charset="0"/>
                                                </a:rPr>
                                                <m:t>2</m:t>
                                              </m:r>
                                            </m:sub>
                                            <m:sup>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𝜃</m:t>
                                                  </m:r>
                                                </m:e>
                                                <m:sup>
                                                  <m:r>
                                                    <a:rPr lang="en-US" sz="1400" b="0" i="1" smtClean="0">
                                                      <a:latin typeface="Cambria Math" panose="02040503050406030204" pitchFamily="18" charset="0"/>
                                                    </a:rPr>
                                                    <m:t>′</m:t>
                                                  </m:r>
                                                </m:sup>
                                              </m:sSup>
                                            </m:sup>
                                          </m:sSubSup>
                                        </m:e>
                                      </m:func>
                                      <m:r>
                                        <a:rPr lang="en-US" sz="1400" i="1">
                                          <a:latin typeface="Cambria Math" panose="02040503050406030204" pitchFamily="18" charset="0"/>
                                        </a:rPr>
                                        <m:t>(</m:t>
                                      </m:r>
                                      <m:sSubSup>
                                        <m:sSubSupPr>
                                          <m:ctrlPr>
                                            <a:rPr lang="ru-RU" sz="1400" i="1">
                                              <a:latin typeface="Cambria Math" panose="02040503050406030204" pitchFamily="18" charset="0"/>
                                            </a:rPr>
                                          </m:ctrlPr>
                                        </m:sSubSupPr>
                                        <m:e>
                                          <m:r>
                                            <a:rPr lang="en-US" sz="1400" i="1">
                                              <a:latin typeface="Cambria Math" panose="02040503050406030204" pitchFamily="18" charset="0"/>
                                            </a:rPr>
                                            <m:t>𝑠</m:t>
                                          </m:r>
                                        </m:e>
                                        <m:sub>
                                          <m:r>
                                            <a:rPr lang="en-US" sz="1400" i="1">
                                              <a:latin typeface="Cambria Math" panose="02040503050406030204" pitchFamily="18" charset="0"/>
                                            </a:rPr>
                                            <m:t>𝑗</m:t>
                                          </m:r>
                                        </m:sub>
                                        <m:sup>
                                          <m:r>
                                            <a:rPr lang="en-US" sz="1400" i="1">
                                              <a:latin typeface="Cambria Math" panose="02040503050406030204" pitchFamily="18" charset="0"/>
                                            </a:rPr>
                                            <m:t>′</m:t>
                                          </m:r>
                                        </m:sup>
                                      </m:sSub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m:t>
                                          </m:r>
                                        </m:sup>
                                      </m:sSup>
                                      <m:r>
                                        <a:rPr lang="en-US" sz="1400" i="1">
                                          <a:latin typeface="Cambria Math" panose="02040503050406030204" pitchFamily="18" charset="0"/>
                                        </a:rPr>
                                        <m:t>)</m:t>
                                      </m:r>
                                    </m:e>
                                  </m:d>
                                </m:e>
                              </m:func>
                            </m:oMath>
                          </a14:m>
                          <a:r>
                            <a:rPr lang="en-US" sz="1400" i="1" dirty="0">
                              <a:latin typeface="Cambria Math" panose="02040503050406030204" pitchFamily="18" charset="0"/>
                            </a:rPr>
                            <a:t> </a:t>
                          </a:r>
                          <a:endParaRPr lang="en-US" dirty="0"/>
                        </a:p>
                      </a:txBody>
                      <a:tcPr/>
                    </a:tc>
                    <a:extLst>
                      <a:ext uri="{0D108BD9-81ED-4DB2-BD59-A6C34878D82A}">
                        <a16:rowId xmlns:a16="http://schemas.microsoft.com/office/drawing/2014/main" val="183472867"/>
                      </a:ext>
                    </a:extLst>
                  </a:tr>
                </a:tbl>
              </a:graphicData>
            </a:graphic>
          </p:graphicFrame>
        </mc:Choice>
        <mc:Fallback xmlns="">
          <p:graphicFrame>
            <p:nvGraphicFramePr>
              <p:cNvPr id="5" name="Table 6">
                <a:extLst>
                  <a:ext uri="{FF2B5EF4-FFF2-40B4-BE49-F238E27FC236}">
                    <a16:creationId xmlns:a16="http://schemas.microsoft.com/office/drawing/2014/main" id="{7AF179E2-F235-5B4A-B72F-62B79AFCA3E6}"/>
                  </a:ext>
                </a:extLst>
              </p:cNvPr>
              <p:cNvGraphicFramePr>
                <a:graphicFrameLocks noGrp="1"/>
              </p:cNvGraphicFramePr>
              <p:nvPr>
                <p:extLst>
                  <p:ext uri="{D42A27DB-BD31-4B8C-83A1-F6EECF244321}">
                    <p14:modId xmlns:p14="http://schemas.microsoft.com/office/powerpoint/2010/main" val="2228375746"/>
                  </p:ext>
                </p:extLst>
              </p:nvPr>
            </p:nvGraphicFramePr>
            <p:xfrm>
              <a:off x="500550" y="1689207"/>
              <a:ext cx="8410248" cy="1163765"/>
            </p:xfrm>
            <a:graphic>
              <a:graphicData uri="http://schemas.openxmlformats.org/drawingml/2006/table">
                <a:tbl>
                  <a:tblPr firstRow="1" bandRow="1">
                    <a:tableStyleId>{B623574C-9AE7-4070-A081-93A97D88BCA6}</a:tableStyleId>
                  </a:tblPr>
                  <a:tblGrid>
                    <a:gridCol w="4205124">
                      <a:extLst>
                        <a:ext uri="{9D8B030D-6E8A-4147-A177-3AD203B41FA5}">
                          <a16:colId xmlns:a16="http://schemas.microsoft.com/office/drawing/2014/main" val="2160358528"/>
                        </a:ext>
                      </a:extLst>
                    </a:gridCol>
                    <a:gridCol w="4205124">
                      <a:extLst>
                        <a:ext uri="{9D8B030D-6E8A-4147-A177-3AD203B41FA5}">
                          <a16:colId xmlns:a16="http://schemas.microsoft.com/office/drawing/2014/main" val="1064237482"/>
                        </a:ext>
                      </a:extLst>
                    </a:gridCol>
                  </a:tblGrid>
                  <a:tr h="731520">
                    <a:tc>
                      <a:txBody>
                        <a:bodyPr/>
                        <a:lstStyle/>
                        <a:p>
                          <a:endParaRPr lang="en-TR"/>
                        </a:p>
                      </a:txBody>
                      <a:tcPr>
                        <a:blipFill>
                          <a:blip r:embed="rId4"/>
                          <a:stretch>
                            <a:fillRect l="-301" t="-1724" r="-100000" b="-60345"/>
                          </a:stretch>
                        </a:blipFill>
                      </a:tcPr>
                    </a:tc>
                    <a:tc>
                      <a:txBody>
                        <a:bodyPr/>
                        <a:lstStyle/>
                        <a:p>
                          <a:pPr algn="ctr"/>
                          <a:r>
                            <a:rPr lang="en-US" dirty="0"/>
                            <a:t>Dueling DQN</a:t>
                          </a:r>
                          <a:endParaRPr lang="ru-RU" dirty="0"/>
                        </a:p>
                        <a:p>
                          <a:pPr algn="l"/>
                          <a:r>
                            <a:rPr lang="en-US" dirty="0"/>
                            <a:t>3</a:t>
                          </a:r>
                          <a:r>
                            <a:rPr lang="ru-RU" dirty="0"/>
                            <a:t> сети: 2 обучающиеся (худшее предсказание) и целевая (контроль изменений)</a:t>
                          </a:r>
                          <a:endParaRPr lang="en-US" dirty="0"/>
                        </a:p>
                      </a:txBody>
                      <a:tcPr/>
                    </a:tc>
                    <a:extLst>
                      <a:ext uri="{0D108BD9-81ED-4DB2-BD59-A6C34878D82A}">
                        <a16:rowId xmlns:a16="http://schemas.microsoft.com/office/drawing/2014/main" val="2548481484"/>
                      </a:ext>
                    </a:extLst>
                  </a:tr>
                  <a:tr h="432245">
                    <a:tc>
                      <a:txBody>
                        <a:bodyPr/>
                        <a:lstStyle/>
                        <a:p>
                          <a:endParaRPr lang="en-TR"/>
                        </a:p>
                      </a:txBody>
                      <a:tcPr>
                        <a:blipFill>
                          <a:blip r:embed="rId4"/>
                          <a:stretch>
                            <a:fillRect l="-301" t="-173529" r="-100000" b="-2941"/>
                          </a:stretch>
                        </a:blipFill>
                      </a:tcPr>
                    </a:tc>
                    <a:tc>
                      <a:txBody>
                        <a:bodyPr/>
                        <a:lstStyle/>
                        <a:p>
                          <a:endParaRPr lang="en-TR"/>
                        </a:p>
                      </a:txBody>
                      <a:tcPr>
                        <a:blipFill>
                          <a:blip r:embed="rId4"/>
                          <a:stretch>
                            <a:fillRect l="-100604" t="-173529" r="-302" b="-2941"/>
                          </a:stretch>
                        </a:blipFill>
                      </a:tcPr>
                    </a:tc>
                    <a:extLst>
                      <a:ext uri="{0D108BD9-81ED-4DB2-BD59-A6C34878D82A}">
                        <a16:rowId xmlns:a16="http://schemas.microsoft.com/office/drawing/2014/main" val="183472867"/>
                      </a:ext>
                    </a:extLst>
                  </a:tr>
                </a:tbl>
              </a:graphicData>
            </a:graphic>
          </p:graphicFrame>
        </mc:Fallback>
      </mc:AlternateContent>
    </p:spTree>
    <p:extLst>
      <p:ext uri="{BB962C8B-B14F-4D97-AF65-F5344CB8AC3E}">
        <p14:creationId xmlns:p14="http://schemas.microsoft.com/office/powerpoint/2010/main" val="89010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284" name="Google Shape;284;p65"/>
          <p:cNvSpPr/>
          <p:nvPr/>
        </p:nvSpPr>
        <p:spPr>
          <a:xfrm>
            <a:off x="680149" y="1248783"/>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1. Знакомство</a:t>
            </a:r>
            <a:endParaRPr sz="1200">
              <a:solidFill>
                <a:schemeClr val="dk1"/>
              </a:solidFill>
              <a:latin typeface="Roboto"/>
              <a:ea typeface="Roboto"/>
              <a:cs typeface="Roboto"/>
              <a:sym typeface="Roboto"/>
            </a:endParaRPr>
          </a:p>
        </p:txBody>
      </p:sp>
      <p:sp>
        <p:nvSpPr>
          <p:cNvPr id="285" name="Google Shape;285;p65"/>
          <p:cNvSpPr/>
          <p:nvPr/>
        </p:nvSpPr>
        <p:spPr>
          <a:xfrm>
            <a:off x="680149" y="1760319"/>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2. Об ОТУС</a:t>
            </a:r>
            <a:endParaRPr sz="1200">
              <a:solidFill>
                <a:schemeClr val="dk1"/>
              </a:solidFill>
              <a:latin typeface="Roboto"/>
              <a:ea typeface="Roboto"/>
              <a:cs typeface="Roboto"/>
              <a:sym typeface="Roboto"/>
            </a:endParaRPr>
          </a:p>
        </p:txBody>
      </p:sp>
      <p:sp>
        <p:nvSpPr>
          <p:cNvPr id="286" name="Google Shape;286;p65"/>
          <p:cNvSpPr/>
          <p:nvPr/>
        </p:nvSpPr>
        <p:spPr>
          <a:xfrm>
            <a:off x="680150" y="380646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6. </a:t>
            </a:r>
            <a:r>
              <a:rPr lang="ru-RU" dirty="0">
                <a:solidFill>
                  <a:schemeClr val="dk1"/>
                </a:solidFill>
                <a:latin typeface="Roboto"/>
                <a:ea typeface="Roboto"/>
                <a:cs typeface="Roboto"/>
                <a:sym typeface="Roboto"/>
              </a:rPr>
              <a:t>Дальнейшие улучшения</a:t>
            </a:r>
            <a:endParaRPr sz="1200" dirty="0">
              <a:solidFill>
                <a:schemeClr val="dk1"/>
              </a:solidFill>
              <a:latin typeface="Roboto"/>
              <a:ea typeface="Roboto"/>
              <a:cs typeface="Roboto"/>
              <a:sym typeface="Roboto"/>
            </a:endParaRPr>
          </a:p>
        </p:txBody>
      </p:sp>
      <p:sp>
        <p:nvSpPr>
          <p:cNvPr id="287" name="Google Shape;287;p65"/>
          <p:cNvSpPr/>
          <p:nvPr/>
        </p:nvSpPr>
        <p:spPr>
          <a:xfrm>
            <a:off x="680149" y="2271855"/>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3. Постановка задачи</a:t>
            </a:r>
            <a:endParaRPr dirty="0">
              <a:solidFill>
                <a:schemeClr val="dk1"/>
              </a:solidFill>
              <a:latin typeface="Roboto"/>
              <a:ea typeface="Roboto"/>
              <a:cs typeface="Roboto"/>
              <a:sym typeface="Roboto"/>
            </a:endParaRPr>
          </a:p>
        </p:txBody>
      </p:sp>
      <p:sp>
        <p:nvSpPr>
          <p:cNvPr id="288" name="Google Shape;288;p65"/>
          <p:cNvSpPr/>
          <p:nvPr/>
        </p:nvSpPr>
        <p:spPr>
          <a:xfrm>
            <a:off x="680149" y="2783391"/>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4. Ал</a:t>
            </a:r>
            <a:r>
              <a:rPr lang="ru-RU" dirty="0" err="1">
                <a:solidFill>
                  <a:schemeClr val="dk1"/>
                </a:solidFill>
                <a:latin typeface="Roboto"/>
                <a:ea typeface="Roboto"/>
                <a:cs typeface="Roboto"/>
                <a:sym typeface="Roboto"/>
              </a:rPr>
              <a:t>горитм</a:t>
            </a:r>
            <a:r>
              <a:rPr lang="ru-RU"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DQN</a:t>
            </a:r>
            <a:endParaRPr sz="1200" dirty="0">
              <a:solidFill>
                <a:schemeClr val="dk1"/>
              </a:solidFill>
              <a:latin typeface="Roboto"/>
              <a:ea typeface="Roboto"/>
              <a:cs typeface="Roboto"/>
              <a:sym typeface="Roboto"/>
            </a:endParaRPr>
          </a:p>
        </p:txBody>
      </p:sp>
      <p:sp>
        <p:nvSpPr>
          <p:cNvPr id="289" name="Google Shape;289;p65"/>
          <p:cNvSpPr/>
          <p:nvPr/>
        </p:nvSpPr>
        <p:spPr>
          <a:xfrm>
            <a:off x="680150" y="4317999"/>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dirty="0">
                <a:solidFill>
                  <a:schemeClr val="dk1"/>
                </a:solidFill>
                <a:latin typeface="Roboto"/>
                <a:ea typeface="Roboto"/>
                <a:cs typeface="Roboto"/>
                <a:sym typeface="Roboto"/>
              </a:rPr>
              <a:t>7. О курсе, программа обучения</a:t>
            </a:r>
            <a:endParaRPr sz="1200" dirty="0">
              <a:solidFill>
                <a:schemeClr val="dk1"/>
              </a:solidFill>
              <a:latin typeface="Roboto"/>
              <a:ea typeface="Roboto"/>
              <a:cs typeface="Roboto"/>
              <a:sym typeface="Roboto"/>
            </a:endParaRPr>
          </a:p>
        </p:txBody>
      </p:sp>
      <p:sp>
        <p:nvSpPr>
          <p:cNvPr id="290" name="Google Shape;290;p65"/>
          <p:cNvSpPr/>
          <p:nvPr/>
        </p:nvSpPr>
        <p:spPr>
          <a:xfrm>
            <a:off x="680150" y="3294927"/>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5. </a:t>
            </a:r>
            <a:r>
              <a:rPr lang="en-US" dirty="0">
                <a:solidFill>
                  <a:schemeClr val="dk1"/>
                </a:solidFill>
                <a:latin typeface="Roboto"/>
                <a:ea typeface="Roboto"/>
                <a:cs typeface="Roboto"/>
                <a:sym typeface="Roboto"/>
              </a:rPr>
              <a:t>DQN + </a:t>
            </a:r>
            <a:r>
              <a:rPr lang="en-US" dirty="0" err="1">
                <a:solidFill>
                  <a:schemeClr val="dk1"/>
                </a:solidFill>
                <a:latin typeface="Roboto"/>
                <a:ea typeface="Roboto"/>
                <a:cs typeface="Roboto"/>
                <a:sym typeface="Roboto"/>
              </a:rPr>
              <a:t>PerlayBuffer</a:t>
            </a:r>
            <a:endParaRPr sz="1200" dirty="0">
              <a:solidFill>
                <a:schemeClr val="dk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3C0C885-4550-E844-A49D-8F35CA1D1217}"/>
              </a:ext>
            </a:extLst>
          </p:cNvPr>
          <p:cNvGrpSpPr/>
          <p:nvPr/>
        </p:nvGrpSpPr>
        <p:grpSpPr>
          <a:xfrm>
            <a:off x="5362873" y="598538"/>
            <a:ext cx="3139518" cy="4011545"/>
            <a:chOff x="5362873" y="598538"/>
            <a:chExt cx="3139518" cy="4011545"/>
          </a:xfrm>
        </p:grpSpPr>
        <p:pic>
          <p:nvPicPr>
            <p:cNvPr id="12" name="Picture 11">
              <a:extLst>
                <a:ext uri="{FF2B5EF4-FFF2-40B4-BE49-F238E27FC236}">
                  <a16:creationId xmlns:a16="http://schemas.microsoft.com/office/drawing/2014/main" id="{B2D36A29-D1B6-E445-9F77-7D2D2DF6255F}"/>
                </a:ext>
              </a:extLst>
            </p:cNvPr>
            <p:cNvPicPr>
              <a:picLocks noChangeAspect="1"/>
            </p:cNvPicPr>
            <p:nvPr/>
          </p:nvPicPr>
          <p:blipFill rotWithShape="1">
            <a:blip r:embed="rId3"/>
            <a:srcRect r="51890"/>
            <a:stretch/>
          </p:blipFill>
          <p:spPr>
            <a:xfrm>
              <a:off x="5362873" y="598538"/>
              <a:ext cx="3054665" cy="2156936"/>
            </a:xfrm>
            <a:prstGeom prst="rect">
              <a:avLst/>
            </a:prstGeom>
          </p:spPr>
        </p:pic>
        <p:sp>
          <p:nvSpPr>
            <p:cNvPr id="13" name="Rectangle 12">
              <a:extLst>
                <a:ext uri="{FF2B5EF4-FFF2-40B4-BE49-F238E27FC236}">
                  <a16:creationId xmlns:a16="http://schemas.microsoft.com/office/drawing/2014/main" id="{89DA84D5-B7FC-C247-866A-FB86EFFB7892}"/>
                </a:ext>
              </a:extLst>
            </p:cNvPr>
            <p:cNvSpPr/>
            <p:nvPr/>
          </p:nvSpPr>
          <p:spPr>
            <a:xfrm>
              <a:off x="5389792" y="598538"/>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32CEF6-0973-C145-BF51-09CEDF76607C}"/>
                </a:ext>
              </a:extLst>
            </p:cNvPr>
            <p:cNvPicPr>
              <a:picLocks noChangeAspect="1"/>
            </p:cNvPicPr>
            <p:nvPr/>
          </p:nvPicPr>
          <p:blipFill rotWithShape="1">
            <a:blip r:embed="rId3"/>
            <a:srcRect l="48078"/>
            <a:stretch/>
          </p:blipFill>
          <p:spPr>
            <a:xfrm>
              <a:off x="5917445" y="2846057"/>
              <a:ext cx="2500093" cy="1764026"/>
            </a:xfrm>
            <a:prstGeom prst="rect">
              <a:avLst/>
            </a:prstGeom>
          </p:spPr>
        </p:pic>
        <p:sp>
          <p:nvSpPr>
            <p:cNvPr id="15" name="Rectangle 14">
              <a:extLst>
                <a:ext uri="{FF2B5EF4-FFF2-40B4-BE49-F238E27FC236}">
                  <a16:creationId xmlns:a16="http://schemas.microsoft.com/office/drawing/2014/main" id="{6FF987C2-EC39-8842-9C63-F03039B7DECF}"/>
                </a:ext>
              </a:extLst>
            </p:cNvPr>
            <p:cNvSpPr/>
            <p:nvPr/>
          </p:nvSpPr>
          <p:spPr>
            <a:xfrm>
              <a:off x="8126645" y="2828340"/>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Curved Connector 2">
            <a:extLst>
              <a:ext uri="{FF2B5EF4-FFF2-40B4-BE49-F238E27FC236}">
                <a16:creationId xmlns:a16="http://schemas.microsoft.com/office/drawing/2014/main" id="{63E8C6C5-FD30-754C-A10F-39DF18BB5703}"/>
              </a:ext>
            </a:extLst>
          </p:cNvPr>
          <p:cNvCxnSpPr>
            <a:stCxn id="284" idx="1"/>
            <a:endCxn id="285" idx="1"/>
          </p:cNvCxnSpPr>
          <p:nvPr/>
        </p:nvCxnSpPr>
        <p:spPr>
          <a:xfrm rot="10800000" flipV="1">
            <a:off x="680149" y="1436883"/>
            <a:ext cx="12700" cy="51153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25298795-3966-3942-9BCD-12823A964D5A}"/>
              </a:ext>
            </a:extLst>
          </p:cNvPr>
          <p:cNvCxnSpPr>
            <a:cxnSpLocks/>
            <a:stCxn id="285" idx="1"/>
            <a:endCxn id="287" idx="1"/>
          </p:cNvCxnSpPr>
          <p:nvPr/>
        </p:nvCxnSpPr>
        <p:spPr>
          <a:xfrm rot="10800000" flipV="1">
            <a:off x="680149" y="1948419"/>
            <a:ext cx="12700" cy="51153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1459359-84F9-DB45-AF6F-C5C9AA3DF209}"/>
              </a:ext>
            </a:extLst>
          </p:cNvPr>
          <p:cNvCxnSpPr>
            <a:cxnSpLocks/>
            <a:stCxn id="287" idx="1"/>
            <a:endCxn id="288" idx="1"/>
          </p:cNvCxnSpPr>
          <p:nvPr/>
        </p:nvCxnSpPr>
        <p:spPr>
          <a:xfrm rot="10800000" flipV="1">
            <a:off x="680149" y="2459955"/>
            <a:ext cx="12700" cy="51153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E88BF5C-5FA1-4845-811C-2065508066EB}"/>
              </a:ext>
            </a:extLst>
          </p:cNvPr>
          <p:cNvCxnSpPr>
            <a:cxnSpLocks/>
            <a:stCxn id="288" idx="1"/>
            <a:endCxn id="290" idx="1"/>
          </p:cNvCxnSpPr>
          <p:nvPr/>
        </p:nvCxnSpPr>
        <p:spPr>
          <a:xfrm rot="10800000" flipH="1" flipV="1">
            <a:off x="680148" y="2971491"/>
            <a:ext cx="1" cy="511536"/>
          </a:xfrm>
          <a:prstGeom prst="curvedConnector3">
            <a:avLst>
              <a:gd name="adj1" fmla="val -228600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C742127-85D2-CF4A-8167-73BB234D2889}"/>
              </a:ext>
            </a:extLst>
          </p:cNvPr>
          <p:cNvCxnSpPr>
            <a:cxnSpLocks/>
            <a:stCxn id="290" idx="1"/>
            <a:endCxn id="286" idx="1"/>
          </p:cNvCxnSpPr>
          <p:nvPr/>
        </p:nvCxnSpPr>
        <p:spPr>
          <a:xfrm rot="10800000" flipV="1">
            <a:off x="680150" y="3483027"/>
            <a:ext cx="12700" cy="51153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2EBBBF6-FE79-2B4E-9556-896FE9477966}"/>
              </a:ext>
            </a:extLst>
          </p:cNvPr>
          <p:cNvCxnSpPr>
            <a:cxnSpLocks/>
            <a:stCxn id="286" idx="1"/>
            <a:endCxn id="289" idx="1"/>
          </p:cNvCxnSpPr>
          <p:nvPr/>
        </p:nvCxnSpPr>
        <p:spPr>
          <a:xfrm rot="10800000" flipV="1">
            <a:off x="680150" y="3994563"/>
            <a:ext cx="12700" cy="51153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7C3FA-C38D-344A-96E1-5045168B7177}"/>
              </a:ext>
            </a:extLst>
          </p:cNvPr>
          <p:cNvSpPr>
            <a:spLocks noGrp="1"/>
          </p:cNvSpPr>
          <p:nvPr>
            <p:ph type="title"/>
          </p:nvPr>
        </p:nvSpPr>
        <p:spPr/>
        <p:txBody>
          <a:bodyPr/>
          <a:lstStyle/>
          <a:p>
            <a:r>
              <a:rPr lang="ru-RU" dirty="0"/>
              <a:t>Дальнейшие улучшения</a:t>
            </a:r>
            <a:endParaRPr lang="en-US" dirty="0"/>
          </a:p>
        </p:txBody>
      </p:sp>
      <p:sp>
        <p:nvSpPr>
          <p:cNvPr id="4" name="TextBox 3">
            <a:extLst>
              <a:ext uri="{FF2B5EF4-FFF2-40B4-BE49-F238E27FC236}">
                <a16:creationId xmlns:a16="http://schemas.microsoft.com/office/drawing/2014/main" id="{558B7F8A-1AFA-9748-A5D1-B0E2A3B9E9E2}"/>
              </a:ext>
            </a:extLst>
          </p:cNvPr>
          <p:cNvSpPr txBox="1"/>
          <p:nvPr/>
        </p:nvSpPr>
        <p:spPr>
          <a:xfrm>
            <a:off x="423442" y="943097"/>
            <a:ext cx="8597707" cy="3323987"/>
          </a:xfrm>
          <a:prstGeom prst="rect">
            <a:avLst/>
          </a:prstGeom>
          <a:noFill/>
        </p:spPr>
        <p:txBody>
          <a:bodyPr wrap="square">
            <a:spAutoFit/>
          </a:bodyPr>
          <a:lstStyle/>
          <a:p>
            <a:r>
              <a:rPr lang="ru-RU" b="1" dirty="0">
                <a:solidFill>
                  <a:schemeClr val="tx1"/>
                </a:solidFill>
                <a:latin typeface="+mn-lt"/>
              </a:rPr>
              <a:t>С51</a:t>
            </a:r>
          </a:p>
          <a:p>
            <a:r>
              <a:rPr lang="ru-RU" dirty="0">
                <a:solidFill>
                  <a:schemeClr val="tx1"/>
                </a:solidFill>
                <a:latin typeface="+mn-lt"/>
              </a:rPr>
              <a:t>А</a:t>
            </a:r>
            <a:r>
              <a:rPr lang="ru-RU" b="0" i="0" u="none" strike="noStrike" dirty="0">
                <a:solidFill>
                  <a:schemeClr val="tx1"/>
                </a:solidFill>
                <a:effectLst/>
                <a:latin typeface="+mn-lt"/>
              </a:rPr>
              <a:t>лгоритм, который способен оценивать неопределенность в оценках ценности действий, представляет собой расширение </a:t>
            </a:r>
            <a:r>
              <a:rPr lang="en-US" b="0" i="0" u="none" strike="noStrike" dirty="0">
                <a:solidFill>
                  <a:schemeClr val="tx1"/>
                </a:solidFill>
                <a:effectLst/>
                <a:latin typeface="+mn-lt"/>
              </a:rPr>
              <a:t>Q-</a:t>
            </a:r>
            <a:r>
              <a:rPr lang="en-US" dirty="0">
                <a:solidFill>
                  <a:schemeClr val="tx1"/>
                </a:solidFill>
                <a:latin typeface="+mn-lt"/>
              </a:rPr>
              <a:t>learning</a:t>
            </a:r>
            <a:r>
              <a:rPr lang="ru-RU" b="0" i="0" u="none" strike="noStrike" dirty="0">
                <a:solidFill>
                  <a:schemeClr val="tx1"/>
                </a:solidFill>
                <a:effectLst/>
                <a:latin typeface="+mn-lt"/>
              </a:rPr>
              <a:t>, которое учитывает вероятностное распределение оценок </a:t>
            </a:r>
            <a:r>
              <a:rPr lang="en-US" b="0" i="0" u="none" strike="noStrike" dirty="0">
                <a:solidFill>
                  <a:schemeClr val="tx1"/>
                </a:solidFill>
                <a:effectLst/>
                <a:latin typeface="+mn-lt"/>
              </a:rPr>
              <a:t>Q-</a:t>
            </a:r>
            <a:r>
              <a:rPr lang="ru-RU" b="0" i="0" u="none" strike="noStrike" dirty="0">
                <a:solidFill>
                  <a:schemeClr val="tx1"/>
                </a:solidFill>
                <a:effectLst/>
                <a:latin typeface="+mn-lt"/>
              </a:rPr>
              <a:t>функции.</a:t>
            </a:r>
            <a:r>
              <a:rPr lang="en-US" b="0" i="0" u="none" strike="noStrike" dirty="0">
                <a:solidFill>
                  <a:schemeClr val="tx1"/>
                </a:solidFill>
                <a:effectLst/>
                <a:latin typeface="+mn-lt"/>
              </a:rPr>
              <a:t> </a:t>
            </a:r>
            <a:r>
              <a:rPr lang="en-US" b="0" i="0" u="none" strike="noStrike" dirty="0">
                <a:solidFill>
                  <a:schemeClr val="tx1"/>
                </a:solidFill>
                <a:effectLst/>
                <a:latin typeface="+mn-lt"/>
                <a:hlinkClick r:id="rId2"/>
              </a:rPr>
              <a:t>https://arxiv.org/pdf/1707.06887.pdf</a:t>
            </a:r>
            <a:r>
              <a:rPr lang="en-US" b="0" i="0" u="none" strike="noStrike" dirty="0">
                <a:solidFill>
                  <a:schemeClr val="tx1"/>
                </a:solidFill>
                <a:effectLst/>
                <a:latin typeface="+mn-lt"/>
              </a:rPr>
              <a:t> </a:t>
            </a:r>
            <a:endParaRPr lang="ru-RU" b="0" i="0" u="none" strike="noStrike" dirty="0">
              <a:solidFill>
                <a:schemeClr val="tx1"/>
              </a:solidFill>
              <a:effectLst/>
              <a:latin typeface="+mn-lt"/>
            </a:endParaRPr>
          </a:p>
          <a:p>
            <a:endParaRPr lang="en-US" dirty="0">
              <a:solidFill>
                <a:schemeClr val="tx1"/>
              </a:solidFill>
              <a:latin typeface="Söhne"/>
            </a:endParaRPr>
          </a:p>
          <a:p>
            <a:r>
              <a:rPr lang="en-US" b="1" dirty="0">
                <a:solidFill>
                  <a:schemeClr val="tx1"/>
                </a:solidFill>
                <a:latin typeface="Söhne"/>
              </a:rPr>
              <a:t>QR-DQN</a:t>
            </a:r>
            <a:endParaRPr lang="ru-RU" b="1" i="0" u="none" strike="noStrike" dirty="0">
              <a:solidFill>
                <a:schemeClr val="tx1"/>
              </a:solidFill>
              <a:effectLst/>
              <a:latin typeface="Söhne"/>
            </a:endParaRPr>
          </a:p>
          <a:p>
            <a:r>
              <a:rPr lang="en-US" b="0" i="0" u="none" strike="noStrike" dirty="0">
                <a:solidFill>
                  <a:schemeClr val="tx1"/>
                </a:solidFill>
                <a:effectLst/>
                <a:latin typeface="Söhne"/>
              </a:rPr>
              <a:t>(Quantile Regression Deep Q-Network) - </a:t>
            </a:r>
            <a:r>
              <a:rPr lang="ru-RU" b="0" i="0" u="none" strike="noStrike" dirty="0">
                <a:solidFill>
                  <a:schemeClr val="tx1"/>
                </a:solidFill>
                <a:effectLst/>
                <a:latin typeface="Söhne"/>
              </a:rPr>
              <a:t>это алгоритм, который расширяет </a:t>
            </a:r>
            <a:r>
              <a:rPr lang="en-US" b="0" i="0" u="none" strike="noStrike" dirty="0">
                <a:solidFill>
                  <a:schemeClr val="tx1"/>
                </a:solidFill>
                <a:effectLst/>
                <a:latin typeface="Söhne"/>
              </a:rPr>
              <a:t>DQN </a:t>
            </a:r>
            <a:r>
              <a:rPr lang="ru-RU" b="0" i="0" u="none" strike="noStrike" dirty="0">
                <a:solidFill>
                  <a:schemeClr val="tx1"/>
                </a:solidFill>
                <a:effectLst/>
                <a:latin typeface="Söhne"/>
              </a:rPr>
              <a:t>и </a:t>
            </a:r>
            <a:r>
              <a:rPr lang="en-US" b="0" i="0" u="none" strike="noStrike" dirty="0">
                <a:solidFill>
                  <a:schemeClr val="tx1"/>
                </a:solidFill>
                <a:effectLst/>
                <a:latin typeface="Söhne"/>
              </a:rPr>
              <a:t>C51</a:t>
            </a:r>
            <a:r>
              <a:rPr lang="ru-RU" b="0" i="0" u="none" strike="noStrike" dirty="0">
                <a:solidFill>
                  <a:schemeClr val="tx1"/>
                </a:solidFill>
                <a:effectLst/>
                <a:latin typeface="Söhne"/>
              </a:rPr>
              <a:t>, чтобы лучше оценивать неопределенность в оценках </a:t>
            </a:r>
            <a:r>
              <a:rPr lang="en-US" dirty="0">
                <a:solidFill>
                  <a:schemeClr val="tx1"/>
                </a:solidFill>
                <a:latin typeface="Söhne"/>
              </a:rPr>
              <a:t>Q</a:t>
            </a:r>
            <a:r>
              <a:rPr lang="en-US" b="0" i="0" u="none" strike="noStrike" dirty="0">
                <a:solidFill>
                  <a:schemeClr val="tx1"/>
                </a:solidFill>
                <a:effectLst/>
                <a:latin typeface="Söhne"/>
              </a:rPr>
              <a:t>-</a:t>
            </a:r>
            <a:r>
              <a:rPr lang="ru-RU" b="0" i="0" u="none" strike="noStrike" dirty="0">
                <a:solidFill>
                  <a:schemeClr val="tx1"/>
                </a:solidFill>
                <a:effectLst/>
                <a:latin typeface="Söhne"/>
              </a:rPr>
              <a:t>функции. Вместо того, чтобы оценивать средние значения </a:t>
            </a:r>
            <a:r>
              <a:rPr lang="en-US" b="0" i="0" u="none" strike="noStrike" dirty="0">
                <a:solidFill>
                  <a:schemeClr val="tx1"/>
                </a:solidFill>
                <a:effectLst/>
                <a:latin typeface="Söhne"/>
              </a:rPr>
              <a:t>Q-</a:t>
            </a:r>
            <a:r>
              <a:rPr lang="ru-RU" b="0" i="0" u="none" strike="noStrike" dirty="0">
                <a:solidFill>
                  <a:schemeClr val="tx1"/>
                </a:solidFill>
                <a:effectLst/>
                <a:latin typeface="Söhne"/>
              </a:rPr>
              <a:t>функции</a:t>
            </a:r>
            <a:r>
              <a:rPr lang="en-US" dirty="0">
                <a:solidFill>
                  <a:schemeClr val="tx1"/>
                </a:solidFill>
                <a:latin typeface="Söhne"/>
              </a:rPr>
              <a:t> </a:t>
            </a:r>
            <a:r>
              <a:rPr lang="ru-RU" dirty="0">
                <a:solidFill>
                  <a:schemeClr val="tx1"/>
                </a:solidFill>
                <a:latin typeface="Söhne"/>
              </a:rPr>
              <a:t> он</a:t>
            </a:r>
            <a:r>
              <a:rPr lang="en-US" b="0" i="0" u="none" strike="noStrike" dirty="0">
                <a:solidFill>
                  <a:schemeClr val="tx1"/>
                </a:solidFill>
                <a:effectLst/>
                <a:latin typeface="Söhne"/>
              </a:rPr>
              <a:t> </a:t>
            </a:r>
            <a:r>
              <a:rPr lang="ru-RU" b="0" i="0" u="none" strike="noStrike" dirty="0">
                <a:solidFill>
                  <a:schemeClr val="tx1"/>
                </a:solidFill>
                <a:effectLst/>
                <a:latin typeface="Söhne"/>
              </a:rPr>
              <a:t>оценивает квантили </a:t>
            </a:r>
            <a:r>
              <a:rPr lang="en-US" b="0" i="0" u="none" strike="noStrike" dirty="0">
                <a:solidFill>
                  <a:schemeClr val="tx1"/>
                </a:solidFill>
                <a:effectLst/>
                <a:latin typeface="Söhne"/>
              </a:rPr>
              <a:t>Q-</a:t>
            </a:r>
            <a:r>
              <a:rPr lang="ru-RU" b="0" i="0" u="none" strike="noStrike" dirty="0">
                <a:solidFill>
                  <a:schemeClr val="tx1"/>
                </a:solidFill>
                <a:effectLst/>
                <a:latin typeface="Söhne"/>
              </a:rPr>
              <a:t>функции.</a:t>
            </a:r>
            <a:r>
              <a:rPr lang="en-US" b="0" i="0" u="none" strike="noStrike" dirty="0">
                <a:solidFill>
                  <a:schemeClr val="tx1"/>
                </a:solidFill>
                <a:effectLst/>
                <a:latin typeface="Söhne"/>
              </a:rPr>
              <a:t> </a:t>
            </a:r>
            <a:r>
              <a:rPr lang="en-US" b="0" i="0" u="none" strike="noStrike" dirty="0">
                <a:solidFill>
                  <a:schemeClr val="tx1"/>
                </a:solidFill>
                <a:effectLst/>
                <a:latin typeface="Söhne"/>
                <a:hlinkClick r:id="rId3"/>
              </a:rPr>
              <a:t>https://arxiv.org/abs/1710.10044</a:t>
            </a:r>
            <a:r>
              <a:rPr lang="en-US" b="0" i="0" u="none" strike="noStrike" dirty="0">
                <a:solidFill>
                  <a:schemeClr val="tx1"/>
                </a:solidFill>
                <a:effectLst/>
                <a:latin typeface="Söhne"/>
              </a:rPr>
              <a:t> </a:t>
            </a:r>
          </a:p>
          <a:p>
            <a:endParaRPr lang="en-US" b="0" i="0" u="none" strike="noStrike" dirty="0">
              <a:solidFill>
                <a:schemeClr val="tx1"/>
              </a:solidFill>
              <a:effectLst/>
              <a:latin typeface="+mn-lt"/>
            </a:endParaRPr>
          </a:p>
          <a:p>
            <a:r>
              <a:rPr lang="en-US" b="1" dirty="0">
                <a:solidFill>
                  <a:schemeClr val="tx1"/>
                </a:solidFill>
                <a:latin typeface="+mn-lt"/>
              </a:rPr>
              <a:t>HER</a:t>
            </a:r>
            <a:endParaRPr lang="en-US" b="1" i="0" u="none" strike="noStrike" dirty="0">
              <a:solidFill>
                <a:schemeClr val="tx1"/>
              </a:solidFill>
              <a:effectLst/>
              <a:latin typeface="+mn-lt"/>
            </a:endParaRPr>
          </a:p>
          <a:p>
            <a:r>
              <a:rPr lang="en-US" b="0" i="0" u="none" strike="noStrike" dirty="0">
                <a:solidFill>
                  <a:schemeClr val="tx1"/>
                </a:solidFill>
                <a:effectLst/>
                <a:latin typeface="Söhne"/>
              </a:rPr>
              <a:t>(Hindsight Experience Replay) - </a:t>
            </a:r>
            <a:r>
              <a:rPr lang="ru-RU" b="0" i="0" u="none" strike="noStrike" dirty="0">
                <a:solidFill>
                  <a:schemeClr val="tx1"/>
                </a:solidFill>
                <a:effectLst/>
                <a:latin typeface="Söhne"/>
              </a:rPr>
              <a:t>это алгоритм, который разработан для задач, где агенту не всегда удается достичь поставленных целей. Он предназначен для решения проблемы отсутствия положительного обратной связи в ранних стадиях обучения и повышения эффективности обучения в условиях неудачных попыток.</a:t>
            </a:r>
          </a:p>
          <a:p>
            <a:r>
              <a:rPr lang="en-US" dirty="0">
                <a:solidFill>
                  <a:schemeClr val="tx1"/>
                </a:solidFill>
                <a:hlinkClick r:id="rId4"/>
              </a:rPr>
              <a:t>https://arxiv.org/abs/1707.01495</a:t>
            </a:r>
            <a:r>
              <a:rPr lang="ru-RU" dirty="0">
                <a:solidFill>
                  <a:schemeClr val="tx1"/>
                </a:solidFill>
                <a:latin typeface="Söhne"/>
              </a:rPr>
              <a:t> </a:t>
            </a:r>
            <a:endParaRPr lang="en-TR" dirty="0">
              <a:solidFill>
                <a:schemeClr val="tx1"/>
              </a:solidFill>
            </a:endParaRPr>
          </a:p>
        </p:txBody>
      </p:sp>
    </p:spTree>
    <p:extLst>
      <p:ext uri="{BB962C8B-B14F-4D97-AF65-F5344CB8AC3E}">
        <p14:creationId xmlns:p14="http://schemas.microsoft.com/office/powerpoint/2010/main" val="222704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Практика</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Практическая реализация</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362336186"/>
              </p:ext>
            </p:extLst>
          </p:nvPr>
        </p:nvGraphicFramePr>
        <p:xfrm>
          <a:off x="952500" y="1544194"/>
          <a:ext cx="7239000" cy="698608"/>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Реализовать алгоритм </a:t>
                      </a:r>
                      <a:r>
                        <a:rPr lang="en-US" sz="1300" dirty="0">
                          <a:latin typeface="Roboto"/>
                          <a:ea typeface="Roboto"/>
                          <a:cs typeface="Roboto"/>
                          <a:sym typeface="Roboto"/>
                        </a:rPr>
                        <a:t>DQN</a:t>
                      </a:r>
                      <a:endParaRPr lang="ru-RU"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Попробовать применить </a:t>
                      </a:r>
                      <a:r>
                        <a:rPr lang="en-US" sz="1300" dirty="0">
                          <a:latin typeface="Roboto"/>
                          <a:ea typeface="Roboto"/>
                          <a:cs typeface="Roboto"/>
                          <a:sym typeface="Roboto"/>
                        </a:rPr>
                        <a:t>DQN </a:t>
                      </a:r>
                      <a:r>
                        <a:rPr lang="ru-RU" sz="1300" dirty="0">
                          <a:latin typeface="Roboto"/>
                          <a:ea typeface="Roboto"/>
                          <a:cs typeface="Roboto"/>
                          <a:sym typeface="Roboto"/>
                        </a:rPr>
                        <a:t>из </a:t>
                      </a:r>
                      <a:r>
                        <a:rPr lang="ru-RU" sz="1300" dirty="0" err="1">
                          <a:latin typeface="Roboto"/>
                          <a:ea typeface="Roboto"/>
                          <a:cs typeface="Roboto"/>
                          <a:sym typeface="Roboto"/>
                        </a:rPr>
                        <a:t>фрейморка</a:t>
                      </a:r>
                      <a:r>
                        <a:rPr lang="ru-RU" sz="1300" dirty="0">
                          <a:latin typeface="Roboto"/>
                          <a:ea typeface="Roboto"/>
                          <a:cs typeface="Roboto"/>
                          <a:sym typeface="Roboto"/>
                        </a:rPr>
                        <a:t> </a:t>
                      </a:r>
                      <a:r>
                        <a:rPr lang="en-US" sz="1300" dirty="0">
                          <a:latin typeface="Roboto"/>
                          <a:ea typeface="Roboto"/>
                          <a:cs typeface="Roboto"/>
                          <a:sym typeface="Roboto"/>
                        </a:rPr>
                        <a:t>StableBaseline3</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5"/>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57" name="Google Shape;457;p85"/>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58" name="Google Shape;458;p85"/>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pic>
        <p:nvPicPr>
          <p:cNvPr id="459" name="Google Shape;459;p85"/>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60" name="Google Shape;460;p85"/>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000"/>
              <a:t>Знакомство с командой</a:t>
            </a:r>
            <a:endParaRPr sz="4000"/>
          </a:p>
          <a:p>
            <a:pPr marL="0" lvl="0" indent="0" algn="l" rtl="0">
              <a:spcBef>
                <a:spcPts val="0"/>
              </a:spcBef>
              <a:spcAft>
                <a:spcPts val="0"/>
              </a:spcAft>
              <a:buNone/>
            </a:pPr>
            <a:r>
              <a:rPr lang="ru" sz="4000"/>
              <a:t>и программой курса</a:t>
            </a:r>
            <a:endParaRPr sz="40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8685" b="8685"/>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RU" sz="1517" b="1" dirty="0">
                <a:solidFill>
                  <a:srgbClr val="FF9900"/>
                </a:solidFill>
              </a:rPr>
              <a:t>Анатолий Чудаков</a:t>
            </a:r>
            <a:endParaRPr sz="1517" b="1" dirty="0">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dirty="0" err="1"/>
              <a:t>Teamlead</a:t>
            </a:r>
            <a:r>
              <a:rPr lang="en-US" sz="900" dirty="0"/>
              <a:t> </a:t>
            </a:r>
            <a:r>
              <a:rPr lang="ru-RU" sz="900" dirty="0"/>
              <a:t>в команде кинотеатра </a:t>
            </a:r>
            <a:r>
              <a:rPr lang="en-US" sz="900" dirty="0"/>
              <a:t>Wink.</a:t>
            </a:r>
          </a:p>
          <a:p>
            <a:pPr marL="0" lvl="0" indent="0" algn="l" rtl="0">
              <a:lnSpc>
                <a:spcPct val="115000"/>
              </a:lnSpc>
              <a:spcBef>
                <a:spcPts val="0"/>
              </a:spcBef>
              <a:spcAft>
                <a:spcPts val="0"/>
              </a:spcAft>
              <a:buClr>
                <a:schemeClr val="dk1"/>
              </a:buClr>
              <a:buSzPts val="1100"/>
              <a:buFont typeface="Arial"/>
              <a:buNone/>
            </a:pPr>
            <a:r>
              <a:rPr lang="ru-RU" sz="900" dirty="0"/>
              <a:t>Промышленный опыт </a:t>
            </a:r>
            <a:r>
              <a:rPr lang="en-US" sz="900" dirty="0"/>
              <a:t>SOTA </a:t>
            </a:r>
            <a:r>
              <a:rPr lang="ru-RU" sz="900" dirty="0"/>
              <a:t>разработки </a:t>
            </a:r>
            <a:r>
              <a:rPr lang="en-US" sz="900" dirty="0"/>
              <a:t>RL </a:t>
            </a:r>
            <a:r>
              <a:rPr lang="ru-RU" sz="900" dirty="0"/>
              <a:t>в рекомендательных системах и </a:t>
            </a:r>
            <a:r>
              <a:rPr lang="en-US" sz="900" dirty="0"/>
              <a:t>uplift </a:t>
            </a:r>
            <a:r>
              <a:rPr lang="ru-RU" sz="90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900" dirty="0"/>
          </a:p>
          <a:p>
            <a:pPr marL="0" lvl="0" indent="0" algn="l" rtl="0">
              <a:lnSpc>
                <a:spcPct val="115000"/>
              </a:lnSpc>
              <a:spcBef>
                <a:spcPts val="0"/>
              </a:spcBef>
              <a:spcAft>
                <a:spcPts val="0"/>
              </a:spcAft>
              <a:buClr>
                <a:schemeClr val="dk1"/>
              </a:buClr>
              <a:buSzPts val="1100"/>
              <a:buFont typeface="Arial"/>
              <a:buNone/>
            </a:pPr>
            <a:r>
              <a:rPr lang="ru-RU" sz="900" dirty="0"/>
              <a:t>Образование: Прикладная макроэкономика (СПбГУ) </a:t>
            </a:r>
            <a:r>
              <a:rPr lang="en-US" sz="900" dirty="0" err="1"/>
              <a:t>Otus</a:t>
            </a:r>
            <a:r>
              <a:rPr lang="en-US" sz="900" dirty="0"/>
              <a:t> Certified Educator</a:t>
            </a:r>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a:blip r:embed="rId4"/>
          <a:srcRect t="11003" b="11003"/>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a:blip r:embed="rId5"/>
          <a:srcRect t="16085" b="16085"/>
          <a:stretch/>
        </p:blipFill>
        <p:spPr>
          <a:xfrm>
            <a:off x="4961150" y="1355025"/>
            <a:ext cx="830100" cy="819000"/>
          </a:xfrm>
          <a:prstGeom prst="ellipse">
            <a:avLst/>
          </a:prstGeom>
          <a:noFill/>
          <a:ln>
            <a:noFill/>
          </a:ln>
        </p:spPr>
      </p:pic>
      <p:sp>
        <p:nvSpPr>
          <p:cNvPr id="13" name="Google Shape;229;p40">
            <a:extLst>
              <a:ext uri="{FF2B5EF4-FFF2-40B4-BE49-F238E27FC236}">
                <a16:creationId xmlns:a16="http://schemas.microsoft.com/office/drawing/2014/main" id="{03269C19-D016-C44E-BBD6-4138BEE95808}"/>
              </a:ext>
            </a:extLst>
          </p:cNvPr>
          <p:cNvSpPr txBox="1">
            <a:spLocks/>
          </p:cNvSpPr>
          <p:nvPr/>
        </p:nvSpPr>
        <p:spPr>
          <a:xfrm>
            <a:off x="5880205" y="3032156"/>
            <a:ext cx="1991700" cy="2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buSzPts val="852"/>
              <a:buFont typeface="Roboto"/>
              <a:buNone/>
            </a:pPr>
            <a:r>
              <a:rPr lang="ru-RU" sz="1517" b="1" dirty="0">
                <a:solidFill>
                  <a:srgbClr val="FF9900"/>
                </a:solidFill>
              </a:rPr>
              <a:t>Андрей </a:t>
            </a:r>
            <a:r>
              <a:rPr lang="ru-RU" sz="1517" b="1" dirty="0" err="1">
                <a:solidFill>
                  <a:srgbClr val="FF9900"/>
                </a:solidFill>
              </a:rPr>
              <a:t>Канашов</a:t>
            </a:r>
            <a:endParaRPr lang="ru-RU" sz="1517" b="1" dirty="0">
              <a:solidFill>
                <a:srgbClr val="FF9900"/>
              </a:solidFill>
            </a:endParaRPr>
          </a:p>
        </p:txBody>
      </p:sp>
      <p:sp>
        <p:nvSpPr>
          <p:cNvPr id="14" name="Google Shape;230;p40">
            <a:extLst>
              <a:ext uri="{FF2B5EF4-FFF2-40B4-BE49-F238E27FC236}">
                <a16:creationId xmlns:a16="http://schemas.microsoft.com/office/drawing/2014/main" id="{171F4BBF-1C4F-994C-9045-0291BC30CBB2}"/>
              </a:ext>
            </a:extLst>
          </p:cNvPr>
          <p:cNvSpPr txBox="1">
            <a:spLocks/>
          </p:cNvSpPr>
          <p:nvPr/>
        </p:nvSpPr>
        <p:spPr>
          <a:xfrm>
            <a:off x="5880200" y="3332601"/>
            <a:ext cx="2585700" cy="11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597"/>
              <a:buFont typeface="Roboto"/>
              <a:buNone/>
            </a:pPr>
            <a:r>
              <a:rPr lang="ru-RU" sz="850" dirty="0"/>
              <a:t>Занимался задачами с использованием как классического </a:t>
            </a:r>
            <a:r>
              <a:rPr lang="en-US" sz="850" dirty="0"/>
              <a:t>Machine Learning, </a:t>
            </a:r>
            <a:r>
              <a:rPr lang="ru-RU" sz="850" dirty="0"/>
              <a:t>так и </a:t>
            </a:r>
            <a:r>
              <a:rPr lang="en-US" sz="850" dirty="0"/>
              <a:t>Deep Learning </a:t>
            </a:r>
            <a:r>
              <a:rPr lang="ru-RU" sz="850" dirty="0"/>
              <a:t>алгоритмов с использованием нейронных сетей в задачах </a:t>
            </a:r>
            <a:r>
              <a:rPr lang="en-US" sz="850" dirty="0"/>
              <a:t>NLP </a:t>
            </a:r>
            <a:r>
              <a:rPr lang="ru-RU" sz="850" dirty="0"/>
              <a:t>и </a:t>
            </a:r>
            <a:r>
              <a:rPr lang="en-US" sz="850" dirty="0"/>
              <a:t>CV, </a:t>
            </a:r>
            <a:r>
              <a:rPr lang="ru-RU" sz="850" dirty="0"/>
              <a:t>а также проведением различных аналитических исследований</a:t>
            </a:r>
          </a:p>
          <a:p>
            <a:pPr marL="0" indent="0">
              <a:lnSpc>
                <a:spcPct val="100000"/>
              </a:lnSpc>
              <a:buSzPts val="597"/>
              <a:buFont typeface="Roboto"/>
              <a:buNone/>
            </a:pPr>
            <a:endParaRPr lang="ru-RU" sz="850" dirty="0"/>
          </a:p>
          <a:p>
            <a:pPr marL="0" indent="0">
              <a:lnSpc>
                <a:spcPct val="100000"/>
              </a:lnSpc>
              <a:buSzPts val="597"/>
              <a:buFont typeface="Roboto"/>
              <a:buNone/>
            </a:pPr>
            <a:r>
              <a:rPr lang="ru-RU" sz="850" dirty="0"/>
              <a:t>Образование: </a:t>
            </a:r>
          </a:p>
          <a:p>
            <a:pPr marL="0" indent="0">
              <a:lnSpc>
                <a:spcPct val="100000"/>
              </a:lnSpc>
              <a:buSzPts val="597"/>
              <a:buFont typeface="Roboto"/>
              <a:buNone/>
            </a:pPr>
            <a:r>
              <a:rPr lang="ru-RU" sz="850" dirty="0"/>
              <a:t>Уральский государственный университет (УРФУ)</a:t>
            </a:r>
          </a:p>
        </p:txBody>
      </p:sp>
      <p:pic>
        <p:nvPicPr>
          <p:cNvPr id="15" name="Google Shape;231;p40">
            <a:extLst>
              <a:ext uri="{FF2B5EF4-FFF2-40B4-BE49-F238E27FC236}">
                <a16:creationId xmlns:a16="http://schemas.microsoft.com/office/drawing/2014/main" id="{2FC4A030-452A-234A-A24E-D2EC2DC6A146}"/>
              </a:ext>
            </a:extLst>
          </p:cNvPr>
          <p:cNvPicPr preferRelativeResize="0"/>
          <p:nvPr/>
        </p:nvPicPr>
        <p:blipFill>
          <a:blip r:embed="rId6"/>
          <a:srcRect t="12897" b="12897"/>
          <a:stretch/>
        </p:blipFill>
        <p:spPr>
          <a:xfrm>
            <a:off x="4961150" y="3089301"/>
            <a:ext cx="830100" cy="8190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4"/>
          <p:cNvSpPr/>
          <p:nvPr/>
        </p:nvSpPr>
        <p:spPr>
          <a:xfrm>
            <a:off x="1052550" y="1264075"/>
            <a:ext cx="3426900" cy="779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4"/>
          <p:cNvSpPr/>
          <p:nvPr/>
        </p:nvSpPr>
        <p:spPr>
          <a:xfrm>
            <a:off x="1052550" y="2237575"/>
            <a:ext cx="3426900" cy="993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4"/>
          <p:cNvSpPr/>
          <p:nvPr/>
        </p:nvSpPr>
        <p:spPr>
          <a:xfrm>
            <a:off x="1052550" y="3425275"/>
            <a:ext cx="3426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4"/>
          <p:cNvSpPr/>
          <p:nvPr/>
        </p:nvSpPr>
        <p:spPr>
          <a:xfrm>
            <a:off x="4673550" y="1264075"/>
            <a:ext cx="3417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4"/>
          <p:cNvSpPr/>
          <p:nvPr/>
        </p:nvSpPr>
        <p:spPr>
          <a:xfrm>
            <a:off x="4673550" y="2579575"/>
            <a:ext cx="3417900" cy="848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4"/>
          <p:cNvSpPr/>
          <p:nvPr/>
        </p:nvSpPr>
        <p:spPr>
          <a:xfrm>
            <a:off x="4673550" y="3607675"/>
            <a:ext cx="3417900" cy="951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94"/>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523" name="Google Shape;523;p94"/>
          <p:cNvSpPr txBox="1"/>
          <p:nvPr/>
        </p:nvSpPr>
        <p:spPr>
          <a:xfrm>
            <a:off x="1763275" y="1326125"/>
            <a:ext cx="25296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выстроено в формате вебинаров (онлайн). Онлайн-вебинары проводятся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вечерам или в выходные дни</a:t>
            </a:r>
            <a:endParaRPr sz="900" b="0" i="0" u="none" strike="noStrike" cap="none">
              <a:solidFill>
                <a:srgbClr val="000000"/>
              </a:solidFill>
              <a:latin typeface="Roboto"/>
              <a:ea typeface="Roboto"/>
              <a:cs typeface="Roboto"/>
              <a:sym typeface="Roboto"/>
            </a:endParaRPr>
          </a:p>
        </p:txBody>
      </p:sp>
      <p:pic>
        <p:nvPicPr>
          <p:cNvPr id="524" name="Google Shape;524;p94"/>
          <p:cNvPicPr preferRelativeResize="0"/>
          <p:nvPr/>
        </p:nvPicPr>
        <p:blipFill rotWithShape="1">
          <a:blip r:embed="rId4">
            <a:alphaModFix/>
          </a:blip>
          <a:srcRect/>
          <a:stretch/>
        </p:blipFill>
        <p:spPr>
          <a:xfrm>
            <a:off x="1237900" y="2440438"/>
            <a:ext cx="460475" cy="460475"/>
          </a:xfrm>
          <a:prstGeom prst="rect">
            <a:avLst/>
          </a:prstGeom>
          <a:noFill/>
          <a:ln>
            <a:noFill/>
          </a:ln>
        </p:spPr>
      </p:pic>
      <p:sp>
        <p:nvSpPr>
          <p:cNvPr id="525" name="Google Shape;525;p94"/>
          <p:cNvSpPr txBox="1"/>
          <p:nvPr/>
        </p:nvSpPr>
        <p:spPr>
          <a:xfrm>
            <a:off x="1763275" y="230552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 предоставляемые преподавателями, сохраняются в личном кабинете и остаются доступны даже после окончания обучения</a:t>
            </a:r>
            <a:endParaRPr sz="900" b="0" i="0" u="none" strike="noStrike" cap="none">
              <a:solidFill>
                <a:srgbClr val="000000"/>
              </a:solidFill>
              <a:latin typeface="Roboto"/>
              <a:ea typeface="Roboto"/>
              <a:cs typeface="Roboto"/>
              <a:sym typeface="Roboto"/>
            </a:endParaRPr>
          </a:p>
        </p:txBody>
      </p:sp>
      <p:pic>
        <p:nvPicPr>
          <p:cNvPr id="526" name="Google Shape;526;p94"/>
          <p:cNvPicPr preferRelativeResize="0"/>
          <p:nvPr/>
        </p:nvPicPr>
        <p:blipFill rotWithShape="1">
          <a:blip r:embed="rId5">
            <a:alphaModFix/>
          </a:blip>
          <a:srcRect/>
          <a:stretch/>
        </p:blipFill>
        <p:spPr>
          <a:xfrm>
            <a:off x="1237900" y="3632238"/>
            <a:ext cx="460475" cy="460475"/>
          </a:xfrm>
          <a:prstGeom prst="rect">
            <a:avLst/>
          </a:prstGeom>
          <a:noFill/>
          <a:ln>
            <a:noFill/>
          </a:ln>
        </p:spPr>
      </p:pic>
      <p:sp>
        <p:nvSpPr>
          <p:cNvPr id="527" name="Google Shape;527;p94"/>
          <p:cNvSpPr txBox="1"/>
          <p:nvPr/>
        </p:nvSpPr>
        <p:spPr>
          <a:xfrm>
            <a:off x="1763275" y="3495075"/>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Домашние задания позволят Вам применить на практике полученные</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во время вебинаров знания.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преподаватель дает развернутый фидбек</a:t>
            </a:r>
            <a:endParaRPr sz="900" b="0" i="0" u="none" strike="noStrike" cap="none">
              <a:solidFill>
                <a:srgbClr val="000000"/>
              </a:solidFill>
              <a:latin typeface="Roboto"/>
              <a:ea typeface="Roboto"/>
              <a:cs typeface="Roboto"/>
              <a:sym typeface="Roboto"/>
            </a:endParaRPr>
          </a:p>
        </p:txBody>
      </p:sp>
      <p:pic>
        <p:nvPicPr>
          <p:cNvPr id="528" name="Google Shape;528;p94"/>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529" name="Google Shape;529;p94"/>
          <p:cNvSpPr txBox="1"/>
          <p:nvPr/>
        </p:nvSpPr>
        <p:spPr>
          <a:xfrm>
            <a:off x="5378475" y="1326125"/>
            <a:ext cx="2493300" cy="9933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процессе обучения Вы можете задавать преподавателю вопросы по материалам лекций и домашних заданий, уточнять моменты, которые были непонятны</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530" name="Google Shape;530;p94"/>
          <p:cNvPicPr preferRelativeResize="0"/>
          <p:nvPr/>
        </p:nvPicPr>
        <p:blipFill rotWithShape="1">
          <a:blip r:embed="rId7">
            <a:alphaModFix/>
          </a:blip>
          <a:srcRect/>
          <a:stretch/>
        </p:blipFill>
        <p:spPr>
          <a:xfrm>
            <a:off x="4853100" y="2743075"/>
            <a:ext cx="460475" cy="460475"/>
          </a:xfrm>
          <a:prstGeom prst="rect">
            <a:avLst/>
          </a:prstGeom>
          <a:noFill/>
          <a:ln>
            <a:noFill/>
          </a:ln>
        </p:spPr>
      </p:pic>
      <p:sp>
        <p:nvSpPr>
          <p:cNvPr id="531" name="Google Shape;531;p94"/>
          <p:cNvSpPr txBox="1"/>
          <p:nvPr/>
        </p:nvSpPr>
        <p:spPr>
          <a:xfrm>
            <a:off x="5378475" y="2647825"/>
            <a:ext cx="26265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532" name="Google Shape;532;p94"/>
          <p:cNvPicPr preferRelativeResize="0"/>
          <p:nvPr/>
        </p:nvPicPr>
        <p:blipFill rotWithShape="1">
          <a:blip r:embed="rId8">
            <a:alphaModFix/>
          </a:blip>
          <a:srcRect/>
          <a:stretch/>
        </p:blipFill>
        <p:spPr>
          <a:xfrm>
            <a:off x="4853100" y="3760075"/>
            <a:ext cx="460475" cy="460475"/>
          </a:xfrm>
          <a:prstGeom prst="rect">
            <a:avLst/>
          </a:prstGeom>
          <a:noFill/>
          <a:ln>
            <a:noFill/>
          </a:ln>
        </p:spPr>
      </p:pic>
      <p:sp>
        <p:nvSpPr>
          <p:cNvPr id="533" name="Google Shape;533;p94"/>
          <p:cNvSpPr txBox="1"/>
          <p:nvPr/>
        </p:nvSpPr>
        <p:spPr>
          <a:xfrm>
            <a:off x="5378475" y="3664825"/>
            <a:ext cx="2529600" cy="8205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 в зависимости от актуальных запросов в сфере IТ-технологий</a:t>
            </a:r>
            <a:endParaRPr sz="900" b="0" i="0" u="none" strike="noStrike" cap="none">
              <a:solidFill>
                <a:srgbClr val="000000"/>
              </a:solidFill>
              <a:latin typeface="Roboto"/>
              <a:ea typeface="Roboto"/>
              <a:cs typeface="Roboto"/>
              <a:sym typeface="Roboto"/>
            </a:endParaRPr>
          </a:p>
        </p:txBody>
      </p:sp>
      <p:sp>
        <p:nvSpPr>
          <p:cNvPr id="534" name="Google Shape;534;p94"/>
          <p:cNvSpPr txBox="1"/>
          <p:nvPr/>
        </p:nvSpPr>
        <p:spPr>
          <a:xfrm>
            <a:off x="500550" y="336745"/>
            <a:ext cx="8307600" cy="11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latin typeface="Roboto"/>
                <a:ea typeface="Roboto"/>
                <a:cs typeface="Roboto"/>
                <a:sym typeface="Roboto"/>
              </a:rPr>
              <a:t>Процесс обучения</a:t>
            </a:r>
            <a:endParaRPr sz="3100" b="1" dirty="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6"/>
          <p:cNvSpPr txBox="1">
            <a:spLocks noGrp="1"/>
          </p:cNvSpPr>
          <p:nvPr>
            <p:ph type="body" idx="4294967295"/>
          </p:nvPr>
        </p:nvSpPr>
        <p:spPr>
          <a:xfrm>
            <a:off x="560550" y="1665950"/>
            <a:ext cx="7723800" cy="16296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FF7700"/>
              </a:buClr>
              <a:buSzPts val="1800"/>
              <a:buChar char="●"/>
            </a:pPr>
            <a:r>
              <a:rPr lang="ru" sz="1800">
                <a:solidFill>
                  <a:srgbClr val="1E1F21"/>
                </a:solidFill>
              </a:rPr>
              <a:t>Как вас зовут? Откуда вы? </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Ваш опыт работы в IT?</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С какой основной целью вы записались на занятие?</a:t>
            </a:r>
            <a:endParaRPr sz="1800">
              <a:solidFill>
                <a:srgbClr val="1E1F21"/>
              </a:solidFill>
            </a:endParaRPr>
          </a:p>
          <a:p>
            <a:pPr marL="0" lvl="0" indent="0" algn="l" rtl="0">
              <a:lnSpc>
                <a:spcPct val="120000"/>
              </a:lnSpc>
              <a:spcBef>
                <a:spcPts val="0"/>
              </a:spcBef>
              <a:spcAft>
                <a:spcPts val="0"/>
              </a:spcAft>
              <a:buNone/>
            </a:pPr>
            <a:endParaRPr sz="1800">
              <a:solidFill>
                <a:srgbClr val="000000"/>
              </a:solidFill>
            </a:endParaRPr>
          </a:p>
        </p:txBody>
      </p:sp>
      <p:sp>
        <p:nvSpPr>
          <p:cNvPr id="297" name="Google Shape;297;p66"/>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pic>
        <p:nvPicPr>
          <p:cNvPr id="298" name="Google Shape;298;p66"/>
          <p:cNvPicPr preferRelativeResize="0"/>
          <p:nvPr/>
        </p:nvPicPr>
        <p:blipFill rotWithShape="1">
          <a:blip r:embed="rId3">
            <a:alphaModFix/>
          </a:blip>
          <a:srcRect/>
          <a:stretch/>
        </p:blipFill>
        <p:spPr>
          <a:xfrm>
            <a:off x="880827" y="3412575"/>
            <a:ext cx="620721" cy="620719"/>
          </a:xfrm>
          <a:prstGeom prst="rect">
            <a:avLst/>
          </a:prstGeom>
          <a:noFill/>
          <a:ln>
            <a:noFill/>
          </a:ln>
        </p:spPr>
      </p:pic>
      <p:pic>
        <p:nvPicPr>
          <p:cNvPr id="299" name="Google Shape;299;p66"/>
          <p:cNvPicPr preferRelativeResize="0"/>
          <p:nvPr/>
        </p:nvPicPr>
        <p:blipFill rotWithShape="1">
          <a:blip r:embed="rId4">
            <a:alphaModFix/>
          </a:blip>
          <a:srcRect/>
          <a:stretch/>
        </p:blipFill>
        <p:spPr>
          <a:xfrm>
            <a:off x="1646852" y="3412581"/>
            <a:ext cx="620721" cy="620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b="1" dirty="0">
                <a:solidFill>
                  <a:schemeClr val="tx1"/>
                </a:solidFill>
              </a:rPr>
              <a:t>Подведем итоги</a:t>
            </a:r>
          </a:p>
        </p:txBody>
      </p:sp>
      <p:graphicFrame>
        <p:nvGraphicFramePr>
          <p:cNvPr id="615" name="Google Shape;615;p105"/>
          <p:cNvGraphicFramePr/>
          <p:nvPr>
            <p:extLst>
              <p:ext uri="{D42A27DB-BD31-4B8C-83A1-F6EECF244321}">
                <p14:modId xmlns:p14="http://schemas.microsoft.com/office/powerpoint/2010/main" val="3674977033"/>
              </p:ext>
            </p:extLst>
          </p:nvPr>
        </p:nvGraphicFramePr>
        <p:xfrm>
          <a:off x="952500" y="1544194"/>
          <a:ext cx="7239000" cy="2095824"/>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Познакомились с компанией </a:t>
                      </a:r>
                      <a:r>
                        <a:rPr lang="ru-RU" sz="1300" dirty="0" err="1">
                          <a:latin typeface="Roboto"/>
                          <a:ea typeface="Roboto"/>
                          <a:cs typeface="Roboto"/>
                          <a:sym typeface="Roboto"/>
                        </a:rPr>
                        <a:t>Отус</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b="0" i="0" u="none" strike="noStrike" cap="none" dirty="0">
                          <a:solidFill>
                            <a:srgbClr val="000000"/>
                          </a:solidFill>
                          <a:latin typeface="Roboto"/>
                          <a:ea typeface="Roboto"/>
                          <a:cs typeface="Roboto"/>
                          <a:sym typeface="Arial"/>
                        </a:rPr>
                        <a:t>Выделили</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Поняли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4.</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5.</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Разобрали алгоритм</a:t>
                      </a:r>
                      <a:r>
                        <a:rPr lang="en-US" sz="1300" dirty="0">
                          <a:latin typeface="Roboto"/>
                          <a:ea typeface="Roboto"/>
                          <a:cs typeface="Roboto"/>
                          <a:sym typeface="Roboto"/>
                        </a:rPr>
                        <a:t> DQN</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lvl="0" indent="0" algn="l" rtl="0">
                        <a:spcBef>
                          <a:spcPts val="0"/>
                        </a:spcBef>
                        <a:spcAft>
                          <a:spcPts val="0"/>
                        </a:spcAft>
                        <a:buNone/>
                      </a:pPr>
                      <a:r>
                        <a:rPr lang="en-US" sz="1300" b="1" dirty="0">
                          <a:solidFill>
                            <a:srgbClr val="FF7700"/>
                          </a:solidFill>
                          <a:latin typeface="Roboto"/>
                          <a:ea typeface="Roboto"/>
                          <a:cs typeface="Roboto"/>
                          <a:sym typeface="Roboto"/>
                        </a:rPr>
                        <a:t>6.</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Реализовали алгоритм </a:t>
                      </a:r>
                      <a:r>
                        <a:rPr lang="en-US" sz="1300" dirty="0">
                          <a:latin typeface="Roboto"/>
                          <a:ea typeface="Roboto"/>
                          <a:cs typeface="Roboto"/>
                          <a:sym typeface="Roboto"/>
                        </a:rPr>
                        <a:t>DQN </a:t>
                      </a:r>
                      <a:r>
                        <a:rPr lang="ru-RU" sz="1300" dirty="0">
                          <a:latin typeface="Roboto"/>
                          <a:ea typeface="Roboto"/>
                          <a:cs typeface="Roboto"/>
                          <a:sym typeface="Roboto"/>
                        </a:rPr>
                        <a:t>в коде на </a:t>
                      </a:r>
                      <a:r>
                        <a:rPr lang="en-US" sz="1300" dirty="0">
                          <a:latin typeface="Roboto"/>
                          <a:ea typeface="Roboto"/>
                          <a:cs typeface="Roboto"/>
                          <a:sym typeface="Roboto"/>
                        </a:rPr>
                        <a:t>Python</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69090994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курсе</a:t>
            </a:r>
            <a:endParaRPr/>
          </a:p>
        </p:txBody>
      </p:sp>
      <p:pic>
        <p:nvPicPr>
          <p:cNvPr id="630" name="Google Shape;630;p107"/>
          <p:cNvPicPr preferRelativeResize="0"/>
          <p:nvPr/>
        </p:nvPicPr>
        <p:blipFill rotWithShape="1">
          <a:blip r:embed="rId3">
            <a:alphaModFix/>
          </a:blip>
          <a:srcRect/>
          <a:stretch/>
        </p:blipFill>
        <p:spPr>
          <a:xfrm>
            <a:off x="500550" y="2798099"/>
            <a:ext cx="608438" cy="608424"/>
          </a:xfrm>
          <a:prstGeom prst="rect">
            <a:avLst/>
          </a:prstGeom>
          <a:noFill/>
          <a:ln>
            <a:noFill/>
          </a:ln>
        </p:spPr>
      </p:pic>
      <p:sp>
        <p:nvSpPr>
          <p:cNvPr id="631" name="Google Shape;631;p107"/>
          <p:cNvSpPr txBox="1"/>
          <p:nvPr/>
        </p:nvSpPr>
        <p:spPr>
          <a:xfrm>
            <a:off x="500550" y="950100"/>
            <a:ext cx="5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solidFill>
                  <a:srgbClr val="45818E"/>
                </a:solidFill>
                <a:latin typeface="Roboto"/>
                <a:ea typeface="Roboto"/>
                <a:cs typeface="Roboto"/>
                <a:sym typeface="Roboto"/>
              </a:rPr>
              <a:t>Reinforcement Learning</a:t>
            </a:r>
            <a:endParaRPr sz="2400" b="1" i="1" dirty="0">
              <a:solidFill>
                <a:srgbClr val="45818E"/>
              </a:solidFill>
              <a:latin typeface="Roboto"/>
              <a:ea typeface="Roboto"/>
              <a:cs typeface="Roboto"/>
              <a:sym typeface="Roboto"/>
            </a:endParaRPr>
          </a:p>
        </p:txBody>
      </p:sp>
      <p:sp>
        <p:nvSpPr>
          <p:cNvPr id="632" name="Google Shape;632;p107"/>
          <p:cNvSpPr txBox="1"/>
          <p:nvPr/>
        </p:nvSpPr>
        <p:spPr>
          <a:xfrm>
            <a:off x="1680275" y="2825234"/>
            <a:ext cx="418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latin typeface="Roboto"/>
                <a:ea typeface="Roboto"/>
                <a:cs typeface="Roboto"/>
                <a:sym typeface="Roboto"/>
              </a:rPr>
              <a:t>старт обучения: </a:t>
            </a:r>
            <a:r>
              <a:rPr lang="ru-RU" sz="1800" i="1" dirty="0">
                <a:solidFill>
                  <a:schemeClr val="dk1"/>
                </a:solidFill>
                <a:latin typeface="Roboto"/>
                <a:ea typeface="Roboto"/>
                <a:cs typeface="Roboto"/>
                <a:sym typeface="Roboto"/>
              </a:rPr>
              <a:t>30</a:t>
            </a:r>
            <a:r>
              <a:rPr lang="ru" sz="1800" i="1" dirty="0">
                <a:solidFill>
                  <a:schemeClr val="dk1"/>
                </a:solidFill>
                <a:latin typeface="Roboto"/>
                <a:ea typeface="Roboto"/>
                <a:cs typeface="Roboto"/>
                <a:sym typeface="Roboto"/>
              </a:rPr>
              <a:t>.</a:t>
            </a:r>
            <a:r>
              <a:rPr lang="en-US" sz="1800" i="1" dirty="0">
                <a:solidFill>
                  <a:schemeClr val="dk1"/>
                </a:solidFill>
                <a:latin typeface="Roboto"/>
                <a:ea typeface="Roboto"/>
                <a:cs typeface="Roboto"/>
                <a:sym typeface="Roboto"/>
              </a:rPr>
              <a:t>0</a:t>
            </a:r>
            <a:r>
              <a:rPr lang="ru-RU" sz="1800" i="1" dirty="0">
                <a:solidFill>
                  <a:schemeClr val="dk1"/>
                </a:solidFill>
                <a:latin typeface="Roboto"/>
                <a:ea typeface="Roboto"/>
                <a:cs typeface="Roboto"/>
                <a:sym typeface="Roboto"/>
              </a:rPr>
              <a:t>9</a:t>
            </a:r>
            <a:r>
              <a:rPr lang="ru" sz="1800" i="1" dirty="0">
                <a:solidFill>
                  <a:schemeClr val="dk1"/>
                </a:solidFill>
                <a:latin typeface="Roboto"/>
                <a:ea typeface="Roboto"/>
                <a:cs typeface="Roboto"/>
                <a:sym typeface="Roboto"/>
              </a:rPr>
              <a:t>.202</a:t>
            </a:r>
            <a:r>
              <a:rPr lang="en-US" sz="1800" i="1" dirty="0">
                <a:solidFill>
                  <a:schemeClr val="dk1"/>
                </a:solidFill>
                <a:latin typeface="Roboto"/>
                <a:ea typeface="Roboto"/>
                <a:cs typeface="Roboto"/>
                <a:sym typeface="Roboto"/>
              </a:rPr>
              <a:t>4</a:t>
            </a:r>
            <a:r>
              <a:rPr lang="ru" sz="1800" i="1" dirty="0">
                <a:solidFill>
                  <a:schemeClr val="dk1"/>
                </a:solidFill>
                <a:latin typeface="Roboto"/>
                <a:ea typeface="Roboto"/>
                <a:cs typeface="Roboto"/>
                <a:sym typeface="Roboto"/>
              </a:rPr>
              <a:t> </a:t>
            </a:r>
            <a:endParaRPr sz="2400" i="1" dirty="0">
              <a:solidFill>
                <a:srgbClr val="3F3F3F"/>
              </a:solidFill>
              <a:latin typeface="Roboto"/>
              <a:ea typeface="Roboto"/>
              <a:cs typeface="Roboto"/>
              <a:sym typeface="Roboto"/>
            </a:endParaRPr>
          </a:p>
        </p:txBody>
      </p:sp>
      <p:pic>
        <p:nvPicPr>
          <p:cNvPr id="636" name="Google Shape;636;p107"/>
          <p:cNvPicPr preferRelativeResize="0"/>
          <p:nvPr/>
        </p:nvPicPr>
        <p:blipFill>
          <a:blip r:embed="rId4">
            <a:alphaModFix/>
          </a:blip>
          <a:stretch>
            <a:fillRect/>
          </a:stretch>
        </p:blipFill>
        <p:spPr>
          <a:xfrm>
            <a:off x="2204125" y="0"/>
            <a:ext cx="1064725" cy="1064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8"/>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r>
              <a:rPr lang="ru" sz="1800" i="1" u="sng">
                <a:solidFill>
                  <a:schemeClr val="accent6"/>
                </a:solidFill>
              </a:rPr>
              <a:t>Важно! Пройти опрос могут только залогиненные пользователи платформы OTUS</a:t>
            </a:r>
            <a:r>
              <a:rPr lang="ru" sz="1800" i="1" u="sng">
                <a:solidFill>
                  <a:srgbClr val="E06666"/>
                </a:solidFill>
              </a:rPr>
              <a:t> </a:t>
            </a: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643" name="Google Shape;643;p108"/>
          <p:cNvPicPr preferRelativeResize="0"/>
          <p:nvPr/>
        </p:nvPicPr>
        <p:blipFill>
          <a:blip r:embed="rId3">
            <a:alphaModFix/>
          </a:blip>
          <a:stretch>
            <a:fillRect/>
          </a:stretch>
        </p:blipFill>
        <p:spPr>
          <a:xfrm>
            <a:off x="4368775" y="2131625"/>
            <a:ext cx="2392300" cy="239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sp>
        <p:nvSpPr>
          <p:cNvPr id="305" name="Google Shape;305;p67"/>
          <p:cNvSpPr/>
          <p:nvPr/>
        </p:nvSpPr>
        <p:spPr>
          <a:xfrm>
            <a:off x="5730575" y="-8062"/>
            <a:ext cx="34134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67"/>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308" name="Google Shape;308;p67"/>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309" name="Google Shape;309;p67"/>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310" name="Google Shape;310;p67"/>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pic>
        <p:nvPicPr>
          <p:cNvPr id="311" name="Google Shape;311;p67"/>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312" name="Google Shape;312;p67"/>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
        <p:nvSpPr>
          <p:cNvPr id="313" name="Google Shape;313;p67"/>
          <p:cNvSpPr txBox="1"/>
          <p:nvPr/>
        </p:nvSpPr>
        <p:spPr>
          <a:xfrm>
            <a:off x="6350663" y="1403888"/>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FFFFFF"/>
                </a:solidFill>
                <a:latin typeface="Roboto"/>
                <a:ea typeface="Roboto"/>
                <a:cs typeface="Roboto"/>
                <a:sym typeface="Roboto"/>
              </a:rPr>
              <a:t>Условные </a:t>
            </a:r>
            <a:endParaRPr sz="2000" b="1">
              <a:solidFill>
                <a:srgbClr val="FFFFFF"/>
              </a:solidFill>
              <a:latin typeface="Roboto"/>
              <a:ea typeface="Roboto"/>
              <a:cs typeface="Roboto"/>
              <a:sym typeface="Roboto"/>
            </a:endParaRPr>
          </a:p>
          <a:p>
            <a:pPr marL="0" lvl="0" indent="0" algn="l" rtl="0">
              <a:spcBef>
                <a:spcPts val="0"/>
              </a:spcBef>
              <a:spcAft>
                <a:spcPts val="0"/>
              </a:spcAft>
              <a:buNone/>
            </a:pPr>
            <a:r>
              <a:rPr lang="ru" sz="2000" b="1">
                <a:solidFill>
                  <a:srgbClr val="FFFFFF"/>
                </a:solidFill>
                <a:latin typeface="Roboto"/>
                <a:ea typeface="Roboto"/>
                <a:cs typeface="Roboto"/>
                <a:sym typeface="Roboto"/>
              </a:rPr>
              <a:t>обозначения</a:t>
            </a:r>
            <a:endParaRPr sz="2000" b="1">
              <a:solidFill>
                <a:srgbClr val="FFFFFF"/>
              </a:solidFill>
              <a:latin typeface="Roboto"/>
              <a:ea typeface="Roboto"/>
              <a:cs typeface="Roboto"/>
              <a:sym typeface="Roboto"/>
            </a:endParaRPr>
          </a:p>
        </p:txBody>
      </p:sp>
      <p:pic>
        <p:nvPicPr>
          <p:cNvPr id="314" name="Google Shape;314;p67"/>
          <p:cNvPicPr preferRelativeResize="0"/>
          <p:nvPr/>
        </p:nvPicPr>
        <p:blipFill rotWithShape="1">
          <a:blip r:embed="rId6">
            <a:alphaModFix/>
          </a:blip>
          <a:srcRect/>
          <a:stretch/>
        </p:blipFill>
        <p:spPr>
          <a:xfrm>
            <a:off x="6438593" y="2369232"/>
            <a:ext cx="330301" cy="330303"/>
          </a:xfrm>
          <a:prstGeom prst="rect">
            <a:avLst/>
          </a:prstGeom>
          <a:noFill/>
          <a:ln>
            <a:noFill/>
          </a:ln>
        </p:spPr>
      </p:pic>
      <p:sp>
        <p:nvSpPr>
          <p:cNvPr id="315" name="Google Shape;315;p67"/>
          <p:cNvSpPr txBox="1"/>
          <p:nvPr/>
        </p:nvSpPr>
        <p:spPr>
          <a:xfrm>
            <a:off x="6829363" y="23559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Индивидуально</a:t>
            </a:r>
            <a:endParaRPr sz="1100">
              <a:solidFill>
                <a:srgbClr val="FFFFFF"/>
              </a:solidFill>
              <a:latin typeface="Roboto"/>
              <a:ea typeface="Roboto"/>
              <a:cs typeface="Roboto"/>
              <a:sym typeface="Roboto"/>
            </a:endParaRPr>
          </a:p>
        </p:txBody>
      </p:sp>
      <p:pic>
        <p:nvPicPr>
          <p:cNvPr id="316" name="Google Shape;316;p67"/>
          <p:cNvPicPr preferRelativeResize="0"/>
          <p:nvPr/>
        </p:nvPicPr>
        <p:blipFill rotWithShape="1">
          <a:blip r:embed="rId7">
            <a:alphaModFix/>
          </a:blip>
          <a:srcRect/>
          <a:stretch/>
        </p:blipFill>
        <p:spPr>
          <a:xfrm>
            <a:off x="6438593" y="2841809"/>
            <a:ext cx="330301" cy="330301"/>
          </a:xfrm>
          <a:prstGeom prst="rect">
            <a:avLst/>
          </a:prstGeom>
          <a:noFill/>
          <a:ln>
            <a:noFill/>
          </a:ln>
        </p:spPr>
      </p:pic>
      <p:sp>
        <p:nvSpPr>
          <p:cNvPr id="317" name="Google Shape;317;p67"/>
          <p:cNvSpPr txBox="1"/>
          <p:nvPr/>
        </p:nvSpPr>
        <p:spPr>
          <a:xfrm>
            <a:off x="6829363" y="28369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Документ</a:t>
            </a:r>
            <a:endParaRPr sz="1100">
              <a:solidFill>
                <a:srgbClr val="FFFFFF"/>
              </a:solidFill>
              <a:latin typeface="Roboto"/>
              <a:ea typeface="Roboto"/>
              <a:cs typeface="Roboto"/>
              <a:sym typeface="Roboto"/>
            </a:endParaRPr>
          </a:p>
        </p:txBody>
      </p:sp>
      <p:pic>
        <p:nvPicPr>
          <p:cNvPr id="318" name="Google Shape;318;p67"/>
          <p:cNvPicPr preferRelativeResize="0"/>
          <p:nvPr/>
        </p:nvPicPr>
        <p:blipFill rotWithShape="1">
          <a:blip r:embed="rId8">
            <a:alphaModFix/>
          </a:blip>
          <a:srcRect/>
          <a:stretch/>
        </p:blipFill>
        <p:spPr>
          <a:xfrm>
            <a:off x="6438593" y="3321903"/>
            <a:ext cx="330301" cy="330303"/>
          </a:xfrm>
          <a:prstGeom prst="rect">
            <a:avLst/>
          </a:prstGeom>
          <a:noFill/>
          <a:ln>
            <a:noFill/>
          </a:ln>
        </p:spPr>
      </p:pic>
      <p:sp>
        <p:nvSpPr>
          <p:cNvPr id="319" name="Google Shape;319;p67"/>
          <p:cNvSpPr txBox="1"/>
          <p:nvPr/>
        </p:nvSpPr>
        <p:spPr>
          <a:xfrm>
            <a:off x="6829363" y="32324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Ответьте себе или</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ru" sz="1100">
                <a:solidFill>
                  <a:srgbClr val="FFFFFF"/>
                </a:solidFill>
                <a:latin typeface="Roboto"/>
                <a:ea typeface="Roboto"/>
                <a:cs typeface="Roboto"/>
                <a:sym typeface="Roboto"/>
              </a:rPr>
              <a:t>задайте вопрос</a:t>
            </a:r>
            <a:endParaRPr sz="11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9"/>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О компании</a:t>
            </a:r>
            <a:endParaRPr sz="3100" b="1">
              <a:solidFill>
                <a:srgbClr val="000000"/>
              </a:solidFill>
              <a:latin typeface="Roboto"/>
              <a:ea typeface="Roboto"/>
              <a:cs typeface="Roboto"/>
              <a:sym typeface="Roboto"/>
            </a:endParaRPr>
          </a:p>
        </p:txBody>
      </p:sp>
      <p:sp>
        <p:nvSpPr>
          <p:cNvPr id="330" name="Google Shape;330;p69"/>
          <p:cNvSpPr txBox="1"/>
          <p:nvPr/>
        </p:nvSpPr>
        <p:spPr>
          <a:xfrm>
            <a:off x="1170350" y="1933625"/>
            <a:ext cx="4718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ОТУС специализируется на обучении в IT.</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Наша фишка — продвинутые программы для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с опытом и быстрый запуск курсов по новым набирающим популярность технологиям.</a:t>
            </a:r>
            <a:endParaRPr sz="1200">
              <a:latin typeface="Roboto"/>
              <a:ea typeface="Roboto"/>
              <a:cs typeface="Roboto"/>
              <a:sym typeface="Roboto"/>
            </a:endParaRPr>
          </a:p>
        </p:txBody>
      </p:sp>
      <p:sp>
        <p:nvSpPr>
          <p:cNvPr id="331" name="Google Shape;331;p69"/>
          <p:cNvSpPr txBox="1"/>
          <p:nvPr/>
        </p:nvSpPr>
        <p:spPr>
          <a:xfrm>
            <a:off x="1170350" y="15622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Сфера</a:t>
            </a:r>
            <a:endParaRPr sz="1700" b="1">
              <a:solidFill>
                <a:srgbClr val="FF7700"/>
              </a:solidFill>
              <a:latin typeface="Roboto"/>
              <a:ea typeface="Roboto"/>
              <a:cs typeface="Roboto"/>
              <a:sym typeface="Roboto"/>
            </a:endParaRPr>
          </a:p>
        </p:txBody>
      </p:sp>
      <p:sp>
        <p:nvSpPr>
          <p:cNvPr id="332" name="Google Shape;332;p69"/>
          <p:cNvSpPr txBox="1"/>
          <p:nvPr/>
        </p:nvSpPr>
        <p:spPr>
          <a:xfrm>
            <a:off x="1170350" y="3423925"/>
            <a:ext cx="5862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Наши партнеры современные технологичные компании.</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А обучение и открытые материалы привлекают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разных грейдов: junior, middle, senior, lead.</a:t>
            </a:r>
            <a:endParaRPr sz="1200">
              <a:latin typeface="Roboto"/>
              <a:ea typeface="Roboto"/>
              <a:cs typeface="Roboto"/>
              <a:sym typeface="Roboto"/>
            </a:endParaRPr>
          </a:p>
        </p:txBody>
      </p:sp>
      <p:sp>
        <p:nvSpPr>
          <p:cNvPr id="333" name="Google Shape;333;p69"/>
          <p:cNvSpPr txBox="1"/>
          <p:nvPr/>
        </p:nvSpPr>
        <p:spPr>
          <a:xfrm>
            <a:off x="1170350" y="30525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Клиенты</a:t>
            </a:r>
            <a:endParaRPr sz="1700" b="1">
              <a:solidFill>
                <a:srgbClr val="FF7700"/>
              </a:solidFill>
              <a:latin typeface="Roboto"/>
              <a:ea typeface="Roboto"/>
              <a:cs typeface="Roboto"/>
              <a:sym typeface="Roboto"/>
            </a:endParaRPr>
          </a:p>
        </p:txBody>
      </p:sp>
      <p:pic>
        <p:nvPicPr>
          <p:cNvPr id="334" name="Google Shape;334;p69"/>
          <p:cNvPicPr preferRelativeResize="0"/>
          <p:nvPr/>
        </p:nvPicPr>
        <p:blipFill rotWithShape="1">
          <a:blip r:embed="rId3">
            <a:alphaModFix/>
          </a:blip>
          <a:srcRect/>
          <a:stretch/>
        </p:blipFill>
        <p:spPr>
          <a:xfrm>
            <a:off x="629994" y="1677925"/>
            <a:ext cx="394400" cy="394400"/>
          </a:xfrm>
          <a:prstGeom prst="rect">
            <a:avLst/>
          </a:prstGeom>
          <a:noFill/>
          <a:ln>
            <a:noFill/>
          </a:ln>
        </p:spPr>
      </p:pic>
      <p:pic>
        <p:nvPicPr>
          <p:cNvPr id="335" name="Google Shape;335;p69"/>
          <p:cNvPicPr preferRelativeResize="0"/>
          <p:nvPr/>
        </p:nvPicPr>
        <p:blipFill rotWithShape="1">
          <a:blip r:embed="rId4">
            <a:alphaModFix/>
          </a:blip>
          <a:srcRect/>
          <a:stretch/>
        </p:blipFill>
        <p:spPr>
          <a:xfrm>
            <a:off x="629994" y="3144375"/>
            <a:ext cx="394400" cy="394400"/>
          </a:xfrm>
          <a:prstGeom prst="rect">
            <a:avLst/>
          </a:prstGeom>
          <a:noFill/>
          <a:ln>
            <a:noFill/>
          </a:ln>
        </p:spPr>
      </p:pic>
      <p:pic>
        <p:nvPicPr>
          <p:cNvPr id="336" name="Google Shape;336;p69"/>
          <p:cNvPicPr preferRelativeResize="0"/>
          <p:nvPr/>
        </p:nvPicPr>
        <p:blipFill rotWithShape="1">
          <a:blip r:embed="rId5">
            <a:alphaModFix/>
          </a:blip>
          <a:srcRect l="1114" r="1124"/>
          <a:stretch/>
        </p:blipFill>
        <p:spPr>
          <a:xfrm>
            <a:off x="6031050" y="0"/>
            <a:ext cx="3112951" cy="261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Образование в ОТУС</a:t>
            </a:r>
            <a:endParaRPr/>
          </a:p>
        </p:txBody>
      </p:sp>
      <p:sp>
        <p:nvSpPr>
          <p:cNvPr id="342" name="Google Shape;342;p70"/>
          <p:cNvSpPr txBox="1">
            <a:spLocks noGrp="1"/>
          </p:cNvSpPr>
          <p:nvPr>
            <p:ph type="body" idx="4294967295"/>
          </p:nvPr>
        </p:nvSpPr>
        <p:spPr>
          <a:xfrm>
            <a:off x="1483350" y="2056253"/>
            <a:ext cx="4999800" cy="10137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Clr>
                <a:schemeClr val="dk1"/>
              </a:buClr>
              <a:buSzPts val="1100"/>
              <a:buFont typeface="Arial"/>
              <a:buNone/>
            </a:pPr>
            <a:r>
              <a:rPr lang="ru" sz="1400">
                <a:solidFill>
                  <a:srgbClr val="000000"/>
                </a:solidFill>
              </a:rPr>
              <a:t>OTUS имеет образовательную лицензию, поэтому наши курсы являются программами повышения квалификации и профессиональной переподготовки. </a:t>
            </a:r>
            <a:endParaRPr sz="1600">
              <a:solidFill>
                <a:srgbClr val="000000"/>
              </a:solidFill>
            </a:endParaRPr>
          </a:p>
        </p:txBody>
      </p:sp>
      <p:sp>
        <p:nvSpPr>
          <p:cNvPr id="343" name="Google Shape;343;p70"/>
          <p:cNvSpPr txBox="1">
            <a:spLocks noGrp="1"/>
          </p:cNvSpPr>
          <p:nvPr>
            <p:ph type="body" idx="4294967295"/>
          </p:nvPr>
        </p:nvSpPr>
        <p:spPr>
          <a:xfrm>
            <a:off x="1483350" y="1579994"/>
            <a:ext cx="2674500" cy="364800"/>
          </a:xfrm>
          <a:prstGeom prst="rect">
            <a:avLst/>
          </a:prstGeom>
          <a:noFill/>
          <a:ln>
            <a:noFill/>
          </a:ln>
        </p:spPr>
        <p:txBody>
          <a:bodyPr spcFirstLastPara="1" wrap="square" lIns="0" tIns="0" rIns="0" bIns="0" anchor="t" anchorCtr="0">
            <a:normAutofit lnSpcReduction="10000"/>
          </a:bodyPr>
          <a:lstStyle/>
          <a:p>
            <a:pPr marL="0" lvl="0" indent="0" algn="l" rtl="0">
              <a:lnSpc>
                <a:spcPct val="120000"/>
              </a:lnSpc>
              <a:spcBef>
                <a:spcPts val="0"/>
              </a:spcBef>
              <a:spcAft>
                <a:spcPts val="0"/>
              </a:spcAft>
              <a:buSzPts val="1100"/>
              <a:buNone/>
            </a:pPr>
            <a:r>
              <a:rPr lang="ru" sz="2000" b="1">
                <a:solidFill>
                  <a:srgbClr val="FF7700"/>
                </a:solidFill>
              </a:rPr>
              <a:t>Программы курсов</a:t>
            </a:r>
            <a:endParaRPr sz="2000" b="1">
              <a:solidFill>
                <a:srgbClr val="FF7700"/>
              </a:solidFill>
            </a:endParaRPr>
          </a:p>
        </p:txBody>
      </p:sp>
      <p:pic>
        <p:nvPicPr>
          <p:cNvPr id="344" name="Google Shape;344;p70"/>
          <p:cNvPicPr preferRelativeResize="0"/>
          <p:nvPr/>
        </p:nvPicPr>
        <p:blipFill rotWithShape="1">
          <a:blip r:embed="rId3">
            <a:alphaModFix/>
          </a:blip>
          <a:srcRect/>
          <a:stretch/>
        </p:blipFill>
        <p:spPr>
          <a:xfrm>
            <a:off x="681675" y="1564400"/>
            <a:ext cx="396000" cy="396000"/>
          </a:xfrm>
          <a:prstGeom prst="rect">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3103</TotalTime>
  <Words>3782</Words>
  <Application>Microsoft Macintosh PowerPoint</Application>
  <PresentationFormat>On-screen Show (16:9)</PresentationFormat>
  <Paragraphs>512</Paragraphs>
  <Slides>56</Slides>
  <Notes>50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56</vt:i4>
      </vt:variant>
    </vt:vector>
  </HeadingPairs>
  <TitlesOfParts>
    <vt:vector size="72" baseType="lpstr">
      <vt:lpstr>KaTeX_Math</vt:lpstr>
      <vt:lpstr>Arial</vt:lpstr>
      <vt:lpstr>Courier New</vt:lpstr>
      <vt:lpstr>STIXMathJax_Normal-italic</vt:lpstr>
      <vt:lpstr>AkayaTelivigala</vt:lpstr>
      <vt:lpstr>Söhne</vt:lpstr>
      <vt:lpstr>Helvetica Neue</vt:lpstr>
      <vt:lpstr>Cambria Math</vt:lpstr>
      <vt:lpstr>Calibri</vt:lpstr>
      <vt:lpstr>Roboto</vt:lpstr>
      <vt:lpstr>STIXMathJax_Main</vt:lpstr>
      <vt:lpstr>Bradley Hand</vt:lpstr>
      <vt:lpstr>KaTeX_Main</vt:lpstr>
      <vt:lpstr>Google Sans</vt:lpstr>
      <vt:lpstr>Светлая тема</vt:lpstr>
      <vt:lpstr>Светлая тема</vt:lpstr>
      <vt:lpstr>Reinforcement Learning DQN algorithm </vt:lpstr>
      <vt:lpstr>PowerPoint Presentation</vt:lpstr>
      <vt:lpstr>Reinforcement Learning DQN algorithm</vt:lpstr>
      <vt:lpstr>Маршрут вебинара</vt:lpstr>
      <vt:lpstr>Расскажите о себе</vt:lpstr>
      <vt:lpstr>Правила вебинара</vt:lpstr>
      <vt:lpstr>Об ОТУС</vt:lpstr>
      <vt:lpstr>PowerPoint Presentation</vt:lpstr>
      <vt:lpstr>Образование в ОТУС</vt:lpstr>
      <vt:lpstr>Напишите, пожалуйста, в чат подходящую цифру</vt:lpstr>
      <vt:lpstr>Reinforcement Learning</vt:lpstr>
      <vt:lpstr>Цели вебинара</vt:lpstr>
      <vt:lpstr>Что такое Reinforcement Learning</vt:lpstr>
      <vt:lpstr>Третья парадигма машинного обучения</vt:lpstr>
      <vt:lpstr>Reinforcement Learning</vt:lpstr>
      <vt:lpstr>PowerPoint Presentation</vt:lpstr>
      <vt:lpstr>Алгоритмы RL</vt:lpstr>
      <vt:lpstr>Обзор алгоритмов RL</vt:lpstr>
      <vt:lpstr>Алгоритмы RL на курсе</vt:lpstr>
      <vt:lpstr>Теория</vt:lpstr>
      <vt:lpstr>Марковский Процесс </vt:lpstr>
      <vt:lpstr>Марковский Процесс Принятия Решений  (Markov Decision Process – MDP) </vt:lpstr>
      <vt:lpstr>Марковский Процесс Принятия Решений  (Markov Decision Process – MDP) </vt:lpstr>
      <vt:lpstr>RL policy – детерминированная политика</vt:lpstr>
      <vt:lpstr>Функция ценности состояния</vt:lpstr>
      <vt:lpstr>Функция ценности состояния-действия</vt:lpstr>
      <vt:lpstr>Уравнение Беллмана</vt:lpstr>
      <vt:lpstr>Уравнение Беллмана для 𝑣-функции </vt:lpstr>
      <vt:lpstr>Уравнение Беллмана для 𝑞-функции </vt:lpstr>
      <vt:lpstr>Q-learning</vt:lpstr>
      <vt:lpstr>Q-learning update for NN</vt:lpstr>
      <vt:lpstr>Q-learning update for NN</vt:lpstr>
      <vt:lpstr>Алгоритм DQN</vt:lpstr>
      <vt:lpstr>Deep Q-learning Network</vt:lpstr>
      <vt:lpstr>Deep Q-learning Network</vt:lpstr>
      <vt:lpstr>Улучшение DQN – Experience Replay Buffer</vt:lpstr>
      <vt:lpstr>Улучшение DQN – Fixed target network</vt:lpstr>
      <vt:lpstr>DQN</vt:lpstr>
      <vt:lpstr>Double &amp; dueling DQN</vt:lpstr>
      <vt:lpstr>Дальнейшие улучшения</vt:lpstr>
      <vt:lpstr>Практика</vt:lpstr>
      <vt:lpstr>Практическая реализация </vt:lpstr>
      <vt:lpstr>Вопросы?</vt:lpstr>
      <vt:lpstr>Знакомство с командой и программой курса</vt:lpstr>
      <vt:lpstr>Команда курса</vt:lpstr>
      <vt:lpstr>PowerPoint Presentation</vt:lpstr>
      <vt:lpstr>Карта курса</vt:lpstr>
      <vt:lpstr>Программа курса</vt:lpstr>
      <vt:lpstr>Программа курса</vt:lpstr>
      <vt:lpstr>Программа курса</vt:lpstr>
      <vt:lpstr>Программа курса</vt:lpstr>
      <vt:lpstr>Программа курса</vt:lpstr>
      <vt:lpstr>Рефлексия</vt:lpstr>
      <vt:lpstr>Подведем итоги</vt:lpstr>
      <vt:lpstr>О курсе</vt:lpstr>
      <vt:lpstr>Заполните, пожалуйста, опрос о занятии Важно! Пройти опрос могут только залогиненные пользователи платформы OTUS       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демо-занятия)</dc:title>
  <cp:lastModifiedBy>Стурейко Игорь Олегович</cp:lastModifiedBy>
  <cp:revision>65</cp:revision>
  <dcterms:modified xsi:type="dcterms:W3CDTF">2024-09-25T11:25:54Z</dcterms:modified>
</cp:coreProperties>
</file>